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9" r:id="rId3"/>
    <p:sldId id="260" r:id="rId4"/>
    <p:sldId id="263" r:id="rId5"/>
    <p:sldId id="264" r:id="rId6"/>
    <p:sldId id="265" r:id="rId7"/>
    <p:sldId id="266" r:id="rId8"/>
    <p:sldId id="267" r:id="rId9"/>
    <p:sldId id="268" r:id="rId10"/>
    <p:sldId id="271" r:id="rId11"/>
    <p:sldId id="272"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64715-4669-411C-AC10-7F907614EBAF}" type="datetimeFigureOut">
              <a:rPr lang="en-US" smtClean="0"/>
              <a:t>8/30/2016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FF06D-6CA9-4F22-B1CA-5AE96B00C5CD}" type="slidenum">
              <a:rPr lang="en-US" smtClean="0"/>
              <a:t>‹#›</a:t>
            </a:fld>
            <a:endParaRPr lang="en-US"/>
          </a:p>
        </p:txBody>
      </p:sp>
    </p:spTree>
    <p:extLst>
      <p:ext uri="{BB962C8B-B14F-4D97-AF65-F5344CB8AC3E}">
        <p14:creationId xmlns:p14="http://schemas.microsoft.com/office/powerpoint/2010/main" val="298006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do</a:t>
            </a:r>
            <a:r>
              <a:rPr lang="en-US" baseline="0" dirty="0" smtClean="0"/>
              <a:t> not have to ask questions about what your child is reading in English, even if the book they are reading is in English. It is more important to talk to your child about what they are reading, rather than not talking about it at all!</a:t>
            </a:r>
            <a:endParaRPr lang="en-US" dirty="0"/>
          </a:p>
        </p:txBody>
      </p:sp>
      <p:sp>
        <p:nvSpPr>
          <p:cNvPr id="4" name="Slide Number Placeholder 3"/>
          <p:cNvSpPr>
            <a:spLocks noGrp="1"/>
          </p:cNvSpPr>
          <p:nvPr>
            <p:ph type="sldNum" sz="quarter" idx="10"/>
          </p:nvPr>
        </p:nvSpPr>
        <p:spPr/>
        <p:txBody>
          <a:bodyPr/>
          <a:lstStyle/>
          <a:p>
            <a:fld id="{846FF06D-6CA9-4F22-B1CA-5AE96B00C5CD}" type="slidenum">
              <a:rPr lang="en-US" smtClean="0"/>
              <a:t>4</a:t>
            </a:fld>
            <a:endParaRPr lang="en-US"/>
          </a:p>
        </p:txBody>
      </p:sp>
    </p:spTree>
    <p:extLst>
      <p:ext uri="{BB962C8B-B14F-4D97-AF65-F5344CB8AC3E}">
        <p14:creationId xmlns:p14="http://schemas.microsoft.com/office/powerpoint/2010/main" val="3779303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Growth:</a:t>
            </a:r>
            <a:r>
              <a:rPr lang="en-US" baseline="0" dirty="0" smtClean="0"/>
              <a:t> teachers may take data on student growth over shorter periods of time as well, such as over a semester or over the course of a couple of months in a given school year.</a:t>
            </a:r>
          </a:p>
          <a:p>
            <a:r>
              <a:rPr lang="en-US" baseline="0" dirty="0" smtClean="0"/>
              <a:t>CCSS: These standards vary by grade level, and all of the curriculum the teachers use is based on these standards. </a:t>
            </a:r>
            <a:endParaRPr lang="en-US" dirty="0"/>
          </a:p>
        </p:txBody>
      </p:sp>
      <p:sp>
        <p:nvSpPr>
          <p:cNvPr id="4" name="Slide Number Placeholder 3"/>
          <p:cNvSpPr>
            <a:spLocks noGrp="1"/>
          </p:cNvSpPr>
          <p:nvPr>
            <p:ph type="sldNum" sz="quarter" idx="10"/>
          </p:nvPr>
        </p:nvSpPr>
        <p:spPr/>
        <p:txBody>
          <a:bodyPr/>
          <a:lstStyle/>
          <a:p>
            <a:fld id="{846FF06D-6CA9-4F22-B1CA-5AE96B00C5CD}" type="slidenum">
              <a:rPr lang="en-US" smtClean="0"/>
              <a:t>7</a:t>
            </a:fld>
            <a:endParaRPr lang="en-US"/>
          </a:p>
        </p:txBody>
      </p:sp>
    </p:spTree>
    <p:extLst>
      <p:ext uri="{BB962C8B-B14F-4D97-AF65-F5344CB8AC3E}">
        <p14:creationId xmlns:p14="http://schemas.microsoft.com/office/powerpoint/2010/main" val="3175911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D1FEB50C-32B3-40D2-9F35-15CD9DB739EF}" type="datetimeFigureOut">
              <a:rPr lang="es-MX" smtClean="0"/>
              <a:t>30/08/2016</a:t>
            </a:fld>
            <a:endParaRPr lang="es-MX"/>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s-MX"/>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01A3F20-A5BB-4506-8D2A-1F367BB359B9}" type="slidenum">
              <a:rPr lang="es-MX" smtClean="0"/>
              <a:t>‹#›</a:t>
            </a:fld>
            <a:endParaRPr lang="es-MX"/>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02163597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FEB50C-32B3-40D2-9F35-15CD9DB739EF}" type="datetimeFigureOut">
              <a:rPr lang="es-MX" smtClean="0"/>
              <a:t>30/08/2016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1A3F20-A5BB-4506-8D2A-1F367BB359B9}" type="slidenum">
              <a:rPr lang="es-MX" smtClean="0"/>
              <a:t>‹#›</a:t>
            </a:fld>
            <a:endParaRPr lang="es-MX"/>
          </a:p>
        </p:txBody>
      </p:sp>
    </p:spTree>
    <p:extLst>
      <p:ext uri="{BB962C8B-B14F-4D97-AF65-F5344CB8AC3E}">
        <p14:creationId xmlns:p14="http://schemas.microsoft.com/office/powerpoint/2010/main" val="205102194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D1FEB50C-32B3-40D2-9F35-15CD9DB739EF}" type="datetimeFigureOut">
              <a:rPr lang="es-MX" smtClean="0"/>
              <a:t>30/08/2016</a:t>
            </a:fld>
            <a:endParaRPr lang="es-MX"/>
          </a:p>
        </p:txBody>
      </p:sp>
      <p:sp>
        <p:nvSpPr>
          <p:cNvPr id="5" name="Footer Placeholder 4"/>
          <p:cNvSpPr>
            <a:spLocks noGrp="1"/>
          </p:cNvSpPr>
          <p:nvPr>
            <p:ph type="ftr" sz="quarter" idx="11"/>
          </p:nvPr>
        </p:nvSpPr>
        <p:spPr>
          <a:xfrm>
            <a:off x="2933699" y="6296615"/>
            <a:ext cx="5959577" cy="365125"/>
          </a:xfrm>
        </p:spPr>
        <p:txBody>
          <a:bodyPr/>
          <a:lstStyle/>
          <a:p>
            <a:endParaRPr lang="es-MX"/>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01A3F20-A5BB-4506-8D2A-1F367BB359B9}" type="slidenum">
              <a:rPr lang="es-MX" smtClean="0"/>
              <a:t>‹#›</a:t>
            </a:fld>
            <a:endParaRPr lang="es-MX"/>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76557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FEB50C-32B3-40D2-9F35-15CD9DB739EF}" type="datetimeFigureOut">
              <a:rPr lang="es-MX" smtClean="0"/>
              <a:t>30/08/2016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1A3F20-A5BB-4506-8D2A-1F367BB359B9}" type="slidenum">
              <a:rPr lang="es-MX" smtClean="0"/>
              <a:t>‹#›</a:t>
            </a:fld>
            <a:endParaRPr lang="es-MX"/>
          </a:p>
        </p:txBody>
      </p:sp>
    </p:spTree>
    <p:extLst>
      <p:ext uri="{BB962C8B-B14F-4D97-AF65-F5344CB8AC3E}">
        <p14:creationId xmlns:p14="http://schemas.microsoft.com/office/powerpoint/2010/main" val="2464829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D1FEB50C-32B3-40D2-9F35-15CD9DB739EF}" type="datetimeFigureOut">
              <a:rPr lang="es-MX" smtClean="0"/>
              <a:t>30/08/2016</a:t>
            </a:fld>
            <a:endParaRPr lang="es-MX"/>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s-MX"/>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01A3F20-A5BB-4506-8D2A-1F367BB359B9}" type="slidenum">
              <a:rPr lang="es-MX" smtClean="0"/>
              <a:t>‹#›</a:t>
            </a:fld>
            <a:endParaRPr lang="es-MX"/>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80632620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FEB50C-32B3-40D2-9F35-15CD9DB739EF}" type="datetimeFigureOut">
              <a:rPr lang="es-MX" smtClean="0"/>
              <a:t>30/08/2016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01A3F20-A5BB-4506-8D2A-1F367BB359B9}" type="slidenum">
              <a:rPr lang="es-MX" smtClean="0"/>
              <a:t>‹#›</a:t>
            </a:fld>
            <a:endParaRPr lang="es-MX"/>
          </a:p>
        </p:txBody>
      </p:sp>
    </p:spTree>
    <p:extLst>
      <p:ext uri="{BB962C8B-B14F-4D97-AF65-F5344CB8AC3E}">
        <p14:creationId xmlns:p14="http://schemas.microsoft.com/office/powerpoint/2010/main" val="37443530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FEB50C-32B3-40D2-9F35-15CD9DB739EF}" type="datetimeFigureOut">
              <a:rPr lang="es-MX" smtClean="0"/>
              <a:t>30/08/2016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01A3F20-A5BB-4506-8D2A-1F367BB359B9}" type="slidenum">
              <a:rPr lang="es-MX" smtClean="0"/>
              <a:t>‹#›</a:t>
            </a:fld>
            <a:endParaRPr lang="es-MX"/>
          </a:p>
        </p:txBody>
      </p:sp>
    </p:spTree>
    <p:extLst>
      <p:ext uri="{BB962C8B-B14F-4D97-AF65-F5344CB8AC3E}">
        <p14:creationId xmlns:p14="http://schemas.microsoft.com/office/powerpoint/2010/main" val="139181206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FEB50C-32B3-40D2-9F35-15CD9DB739EF}" type="datetimeFigureOut">
              <a:rPr lang="es-MX" smtClean="0"/>
              <a:t>30/08/2016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01A3F20-A5BB-4506-8D2A-1F367BB359B9}" type="slidenum">
              <a:rPr lang="es-MX" smtClean="0"/>
              <a:t>‹#›</a:t>
            </a:fld>
            <a:endParaRPr lang="es-MX"/>
          </a:p>
        </p:txBody>
      </p:sp>
    </p:spTree>
    <p:extLst>
      <p:ext uri="{BB962C8B-B14F-4D97-AF65-F5344CB8AC3E}">
        <p14:creationId xmlns:p14="http://schemas.microsoft.com/office/powerpoint/2010/main" val="204088881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D1FEB50C-32B3-40D2-9F35-15CD9DB739EF}" type="datetimeFigureOut">
              <a:rPr lang="es-MX" smtClean="0"/>
              <a:t>30/08/2016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01A3F20-A5BB-4506-8D2A-1F367BB359B9}" type="slidenum">
              <a:rPr lang="es-MX" smtClean="0"/>
              <a:t>‹#›</a:t>
            </a:fld>
            <a:endParaRPr lang="es-MX"/>
          </a:p>
        </p:txBody>
      </p:sp>
    </p:spTree>
    <p:extLst>
      <p:ext uri="{BB962C8B-B14F-4D97-AF65-F5344CB8AC3E}">
        <p14:creationId xmlns:p14="http://schemas.microsoft.com/office/powerpoint/2010/main" val="278898251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1FEB50C-32B3-40D2-9F35-15CD9DB739EF}" type="datetimeFigureOut">
              <a:rPr lang="es-MX" smtClean="0"/>
              <a:t>30/08/2016</a:t>
            </a:fld>
            <a:endParaRPr lang="es-MX"/>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s-MX"/>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01A3F20-A5BB-4506-8D2A-1F367BB359B9}" type="slidenum">
              <a:rPr lang="es-MX" smtClean="0"/>
              <a:t>‹#›</a:t>
            </a:fld>
            <a:endParaRPr lang="es-MX"/>
          </a:p>
        </p:txBody>
      </p:sp>
    </p:spTree>
    <p:extLst>
      <p:ext uri="{BB962C8B-B14F-4D97-AF65-F5344CB8AC3E}">
        <p14:creationId xmlns:p14="http://schemas.microsoft.com/office/powerpoint/2010/main" val="290448321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1FEB50C-32B3-40D2-9F35-15CD9DB739EF}" type="datetimeFigureOut">
              <a:rPr lang="es-MX" smtClean="0"/>
              <a:t>30/08/2016</a:t>
            </a:fld>
            <a:endParaRPr lang="es-MX"/>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s-MX"/>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01A3F20-A5BB-4506-8D2A-1F367BB359B9}" type="slidenum">
              <a:rPr lang="es-MX" smtClean="0"/>
              <a:t>‹#›</a:t>
            </a:fld>
            <a:endParaRPr lang="es-MX"/>
          </a:p>
        </p:txBody>
      </p:sp>
    </p:spTree>
    <p:extLst>
      <p:ext uri="{BB962C8B-B14F-4D97-AF65-F5344CB8AC3E}">
        <p14:creationId xmlns:p14="http://schemas.microsoft.com/office/powerpoint/2010/main" val="114702802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1FEB50C-32B3-40D2-9F35-15CD9DB739EF}" type="datetimeFigureOut">
              <a:rPr lang="es-MX" smtClean="0"/>
              <a:t>30/08/2016</a:t>
            </a:fld>
            <a:endParaRPr lang="es-MX"/>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s-MX"/>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01A3F20-A5BB-4506-8D2A-1F367BB359B9}" type="slidenum">
              <a:rPr lang="es-MX" smtClean="0"/>
              <a:t>‹#›</a:t>
            </a:fld>
            <a:endParaRPr lang="es-MX"/>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4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advClick="0"/>
    </mc:Choice>
    <mc:Fallback>
      <p:transition spd="slow" advClick="0"/>
    </mc:Fallback>
  </mc:AlternateConten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752" y="1023867"/>
            <a:ext cx="3793678" cy="3712725"/>
          </a:xfrm>
        </p:spPr>
        <p:txBody>
          <a:bodyPr>
            <a:normAutofit fontScale="90000"/>
          </a:bodyPr>
          <a:lstStyle/>
          <a:p>
            <a:pPr algn="ctr"/>
            <a:r>
              <a:rPr lang="en-US" dirty="0" smtClean="0"/>
              <a:t>Academic Language and Curriculum for ELL Students-What Parents Should Know</a:t>
            </a:r>
            <a:endParaRPr lang="en-US" dirty="0"/>
          </a:p>
        </p:txBody>
      </p:sp>
      <p:sp>
        <p:nvSpPr>
          <p:cNvPr id="3" name="Subtitle 2"/>
          <p:cNvSpPr>
            <a:spLocks noGrp="1"/>
          </p:cNvSpPr>
          <p:nvPr>
            <p:ph type="subTitle" idx="1"/>
          </p:nvPr>
        </p:nvSpPr>
        <p:spPr/>
        <p:txBody>
          <a:bodyPr>
            <a:normAutofit fontScale="70000" lnSpcReduction="20000"/>
          </a:bodyPr>
          <a:lstStyle/>
          <a:p>
            <a:pPr algn="ctr"/>
            <a:r>
              <a:rPr lang="en-US" dirty="0" smtClean="0"/>
              <a:t>Beth </a:t>
            </a:r>
            <a:r>
              <a:rPr lang="en-US" dirty="0" err="1" smtClean="0"/>
              <a:t>Keeny</a:t>
            </a:r>
            <a:r>
              <a:rPr lang="en-US" dirty="0" smtClean="0"/>
              <a:t> &amp; Allison Schmidt</a:t>
            </a:r>
          </a:p>
          <a:p>
            <a:pPr algn="ctr"/>
            <a:r>
              <a:rPr lang="en-US" dirty="0" smtClean="0"/>
              <a:t>ELL Teachers</a:t>
            </a:r>
          </a:p>
          <a:p>
            <a:pPr algn="ctr"/>
            <a:r>
              <a:rPr lang="en-US" dirty="0" smtClean="0"/>
              <a:t> Howard B. Thomas Grade School</a:t>
            </a:r>
            <a:endParaRPr lang="en-US" dirty="0"/>
          </a:p>
        </p:txBody>
      </p:sp>
    </p:spTree>
    <p:extLst>
      <p:ext uri="{BB962C8B-B14F-4D97-AF65-F5344CB8AC3E}">
        <p14:creationId xmlns:p14="http://schemas.microsoft.com/office/powerpoint/2010/main" val="87402691"/>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err="1" smtClean="0"/>
              <a:t>Frequently</a:t>
            </a:r>
            <a:r>
              <a:rPr lang="es-US" dirty="0" smtClean="0"/>
              <a:t> </a:t>
            </a:r>
            <a:r>
              <a:rPr lang="es-US" dirty="0" err="1" smtClean="0"/>
              <a:t>Asked</a:t>
            </a:r>
            <a:r>
              <a:rPr lang="es-US" dirty="0" smtClean="0"/>
              <a:t> </a:t>
            </a:r>
            <a:r>
              <a:rPr lang="es-US" dirty="0" err="1" smtClean="0"/>
              <a:t>Questions</a:t>
            </a:r>
            <a:endParaRPr lang="es-US" dirty="0"/>
          </a:p>
        </p:txBody>
      </p:sp>
      <p:sp>
        <p:nvSpPr>
          <p:cNvPr id="3" name="Content Placeholder 2"/>
          <p:cNvSpPr>
            <a:spLocks noGrp="1"/>
          </p:cNvSpPr>
          <p:nvPr>
            <p:ph idx="1"/>
          </p:nvPr>
        </p:nvSpPr>
        <p:spPr>
          <a:xfrm>
            <a:off x="2933700" y="2438400"/>
            <a:ext cx="8770571" cy="4419600"/>
          </a:xfrm>
        </p:spPr>
        <p:txBody>
          <a:bodyPr>
            <a:normAutofit fontScale="62500" lnSpcReduction="20000"/>
          </a:bodyPr>
          <a:lstStyle/>
          <a:p>
            <a:pPr marL="0" indent="0">
              <a:buNone/>
            </a:pPr>
            <a:r>
              <a:rPr lang="es-US" dirty="0" smtClean="0"/>
              <a:t>Q: </a:t>
            </a:r>
            <a:r>
              <a:rPr lang="es-US" dirty="0" smtClean="0">
                <a:solidFill>
                  <a:srgbClr val="7030A0"/>
                </a:solidFill>
              </a:rPr>
              <a:t> </a:t>
            </a:r>
            <a:r>
              <a:rPr lang="es-US" dirty="0" err="1" smtClean="0">
                <a:solidFill>
                  <a:srgbClr val="7030A0"/>
                </a:solidFill>
              </a:rPr>
              <a:t>Who</a:t>
            </a:r>
            <a:r>
              <a:rPr lang="es-US" dirty="0" smtClean="0">
                <a:solidFill>
                  <a:srgbClr val="7030A0"/>
                </a:solidFill>
              </a:rPr>
              <a:t> </a:t>
            </a:r>
            <a:r>
              <a:rPr lang="es-US" dirty="0" err="1" smtClean="0">
                <a:solidFill>
                  <a:srgbClr val="7030A0"/>
                </a:solidFill>
              </a:rPr>
              <a:t>is</a:t>
            </a:r>
            <a:r>
              <a:rPr lang="es-US" dirty="0" smtClean="0">
                <a:solidFill>
                  <a:srgbClr val="7030A0"/>
                </a:solidFill>
              </a:rPr>
              <a:t> </a:t>
            </a:r>
            <a:r>
              <a:rPr lang="es-US" dirty="0" err="1" smtClean="0">
                <a:solidFill>
                  <a:srgbClr val="7030A0"/>
                </a:solidFill>
              </a:rPr>
              <a:t>eligible</a:t>
            </a:r>
            <a:r>
              <a:rPr lang="es-US" dirty="0" smtClean="0">
                <a:solidFill>
                  <a:srgbClr val="7030A0"/>
                </a:solidFill>
              </a:rPr>
              <a:t> to be a </a:t>
            </a:r>
            <a:r>
              <a:rPr lang="es-US" dirty="0" err="1" smtClean="0">
                <a:solidFill>
                  <a:srgbClr val="7030A0"/>
                </a:solidFill>
              </a:rPr>
              <a:t>part</a:t>
            </a:r>
            <a:r>
              <a:rPr lang="es-US" dirty="0" smtClean="0">
                <a:solidFill>
                  <a:srgbClr val="7030A0"/>
                </a:solidFill>
              </a:rPr>
              <a:t> of </a:t>
            </a:r>
            <a:r>
              <a:rPr lang="es-US" dirty="0" err="1" smtClean="0">
                <a:solidFill>
                  <a:srgbClr val="7030A0"/>
                </a:solidFill>
              </a:rPr>
              <a:t>the</a:t>
            </a:r>
            <a:r>
              <a:rPr lang="es-US" dirty="0" smtClean="0">
                <a:solidFill>
                  <a:srgbClr val="7030A0"/>
                </a:solidFill>
              </a:rPr>
              <a:t> </a:t>
            </a:r>
            <a:r>
              <a:rPr lang="es-US" dirty="0" err="1" smtClean="0">
                <a:solidFill>
                  <a:srgbClr val="7030A0"/>
                </a:solidFill>
              </a:rPr>
              <a:t>program</a:t>
            </a:r>
            <a:r>
              <a:rPr lang="es-US" dirty="0" smtClean="0">
                <a:solidFill>
                  <a:srgbClr val="7030A0"/>
                </a:solidFill>
              </a:rPr>
              <a:t>?</a:t>
            </a:r>
          </a:p>
          <a:p>
            <a:pPr marL="0" indent="0">
              <a:buNone/>
            </a:pPr>
            <a:r>
              <a:rPr lang="es-US" dirty="0" smtClean="0"/>
              <a:t>A:  </a:t>
            </a:r>
            <a:r>
              <a:rPr lang="es-US" dirty="0" err="1" smtClean="0"/>
              <a:t>Any</a:t>
            </a:r>
            <a:r>
              <a:rPr lang="es-US" dirty="0" smtClean="0"/>
              <a:t> </a:t>
            </a:r>
            <a:r>
              <a:rPr lang="es-US" dirty="0" err="1" smtClean="0"/>
              <a:t>student</a:t>
            </a:r>
            <a:r>
              <a:rPr lang="es-US" dirty="0" smtClean="0"/>
              <a:t> </a:t>
            </a:r>
            <a:r>
              <a:rPr lang="es-US" dirty="0" err="1" smtClean="0"/>
              <a:t>who</a:t>
            </a:r>
            <a:r>
              <a:rPr lang="es-US" dirty="0" smtClean="0"/>
              <a:t> </a:t>
            </a:r>
            <a:r>
              <a:rPr lang="es-US" dirty="0" err="1" smtClean="0"/>
              <a:t>either</a:t>
            </a:r>
            <a:r>
              <a:rPr lang="es-US" dirty="0" smtClean="0"/>
              <a:t> </a:t>
            </a:r>
            <a:r>
              <a:rPr lang="es-US" dirty="0" err="1" smtClean="0"/>
              <a:t>speaks</a:t>
            </a:r>
            <a:r>
              <a:rPr lang="es-US" dirty="0" smtClean="0"/>
              <a:t> </a:t>
            </a:r>
            <a:r>
              <a:rPr lang="es-US" dirty="0" err="1" smtClean="0"/>
              <a:t>another</a:t>
            </a:r>
            <a:r>
              <a:rPr lang="es-US" dirty="0" smtClean="0"/>
              <a:t> </a:t>
            </a:r>
            <a:r>
              <a:rPr lang="es-US" dirty="0" err="1" smtClean="0"/>
              <a:t>language</a:t>
            </a:r>
            <a:r>
              <a:rPr lang="es-US" dirty="0" smtClean="0"/>
              <a:t> in </a:t>
            </a:r>
            <a:r>
              <a:rPr lang="es-US" dirty="0" err="1" smtClean="0"/>
              <a:t>addition</a:t>
            </a:r>
            <a:r>
              <a:rPr lang="es-US" dirty="0" smtClean="0"/>
              <a:t> to English </a:t>
            </a:r>
            <a:r>
              <a:rPr lang="es-US" dirty="0" err="1" smtClean="0"/>
              <a:t>or</a:t>
            </a:r>
            <a:r>
              <a:rPr lang="es-US" dirty="0" smtClean="0"/>
              <a:t> has </a:t>
            </a:r>
            <a:r>
              <a:rPr lang="es-US" dirty="0" err="1" smtClean="0"/>
              <a:t>another</a:t>
            </a:r>
            <a:r>
              <a:rPr lang="es-US" dirty="0" smtClean="0"/>
              <a:t> </a:t>
            </a:r>
            <a:r>
              <a:rPr lang="es-US" dirty="0" err="1" smtClean="0"/>
              <a:t>language</a:t>
            </a:r>
            <a:r>
              <a:rPr lang="es-US" dirty="0" smtClean="0"/>
              <a:t> </a:t>
            </a:r>
            <a:r>
              <a:rPr lang="es-US" dirty="0" err="1" smtClean="0"/>
              <a:t>spoken</a:t>
            </a:r>
            <a:r>
              <a:rPr lang="es-US" dirty="0" smtClean="0"/>
              <a:t> at home </a:t>
            </a:r>
            <a:r>
              <a:rPr lang="es-US" dirty="0" err="1" smtClean="0"/>
              <a:t>will</a:t>
            </a:r>
            <a:r>
              <a:rPr lang="es-US" dirty="0" smtClean="0"/>
              <a:t> be </a:t>
            </a:r>
            <a:r>
              <a:rPr lang="es-US" dirty="0" err="1" smtClean="0"/>
              <a:t>screened</a:t>
            </a:r>
            <a:r>
              <a:rPr lang="es-US" dirty="0" smtClean="0"/>
              <a:t>.  </a:t>
            </a:r>
            <a:r>
              <a:rPr lang="es-US" dirty="0" err="1" smtClean="0"/>
              <a:t>If</a:t>
            </a:r>
            <a:r>
              <a:rPr lang="es-US" dirty="0" smtClean="0"/>
              <a:t> </a:t>
            </a:r>
            <a:r>
              <a:rPr lang="es-US" dirty="0" err="1" smtClean="0"/>
              <a:t>the</a:t>
            </a:r>
            <a:r>
              <a:rPr lang="es-US" dirty="0" smtClean="0"/>
              <a:t> </a:t>
            </a:r>
            <a:r>
              <a:rPr lang="es-US" dirty="0" err="1" smtClean="0"/>
              <a:t>screener</a:t>
            </a:r>
            <a:r>
              <a:rPr lang="es-US" dirty="0" smtClean="0"/>
              <a:t> shows </a:t>
            </a:r>
            <a:r>
              <a:rPr lang="es-US" dirty="0" err="1" smtClean="0"/>
              <a:t>that</a:t>
            </a:r>
            <a:r>
              <a:rPr lang="es-US" dirty="0" smtClean="0"/>
              <a:t> </a:t>
            </a:r>
            <a:r>
              <a:rPr lang="es-US" dirty="0" err="1" smtClean="0"/>
              <a:t>our</a:t>
            </a:r>
            <a:r>
              <a:rPr lang="es-US" dirty="0" smtClean="0"/>
              <a:t> </a:t>
            </a:r>
            <a:r>
              <a:rPr lang="es-US" dirty="0" err="1" smtClean="0"/>
              <a:t>program</a:t>
            </a:r>
            <a:r>
              <a:rPr lang="es-US" dirty="0" smtClean="0"/>
              <a:t> </a:t>
            </a:r>
            <a:r>
              <a:rPr lang="es-US" dirty="0" err="1" smtClean="0"/>
              <a:t>could</a:t>
            </a:r>
            <a:r>
              <a:rPr lang="es-US" dirty="0" smtClean="0"/>
              <a:t> be </a:t>
            </a:r>
            <a:r>
              <a:rPr lang="es-US" dirty="0" err="1" smtClean="0"/>
              <a:t>helpful</a:t>
            </a:r>
            <a:r>
              <a:rPr lang="es-US" dirty="0" smtClean="0"/>
              <a:t>, </a:t>
            </a:r>
            <a:r>
              <a:rPr lang="es-US" dirty="0" err="1" smtClean="0"/>
              <a:t>your</a:t>
            </a:r>
            <a:r>
              <a:rPr lang="es-US" dirty="0" smtClean="0"/>
              <a:t> </a:t>
            </a:r>
            <a:r>
              <a:rPr lang="es-US" dirty="0" err="1" smtClean="0"/>
              <a:t>student</a:t>
            </a:r>
            <a:r>
              <a:rPr lang="es-US" dirty="0" smtClean="0"/>
              <a:t> </a:t>
            </a:r>
            <a:r>
              <a:rPr lang="es-US" dirty="0" err="1" smtClean="0"/>
              <a:t>is</a:t>
            </a:r>
            <a:r>
              <a:rPr lang="es-US" dirty="0" smtClean="0"/>
              <a:t> </a:t>
            </a:r>
            <a:r>
              <a:rPr lang="es-US" dirty="0" err="1" smtClean="0"/>
              <a:t>eligible</a:t>
            </a:r>
            <a:r>
              <a:rPr lang="es-US" dirty="0"/>
              <a:t> </a:t>
            </a:r>
            <a:r>
              <a:rPr lang="es-US" dirty="0" smtClean="0"/>
              <a:t>and has a </a:t>
            </a:r>
            <a:r>
              <a:rPr lang="es-US" dirty="0" err="1" smtClean="0"/>
              <a:t>right</a:t>
            </a:r>
            <a:r>
              <a:rPr lang="es-US" dirty="0" smtClean="0"/>
              <a:t> to be a </a:t>
            </a:r>
            <a:r>
              <a:rPr lang="es-US" dirty="0" err="1" smtClean="0"/>
              <a:t>part</a:t>
            </a:r>
            <a:r>
              <a:rPr lang="es-US" dirty="0" smtClean="0"/>
              <a:t> of </a:t>
            </a:r>
            <a:r>
              <a:rPr lang="es-US" dirty="0" err="1" smtClean="0"/>
              <a:t>the</a:t>
            </a:r>
            <a:r>
              <a:rPr lang="es-US" dirty="0" smtClean="0"/>
              <a:t> ELL </a:t>
            </a:r>
            <a:r>
              <a:rPr lang="es-US" dirty="0" err="1" smtClean="0"/>
              <a:t>program</a:t>
            </a:r>
            <a:r>
              <a:rPr lang="es-US" dirty="0" smtClean="0"/>
              <a:t>!</a:t>
            </a:r>
          </a:p>
          <a:p>
            <a:pPr marL="0" indent="0">
              <a:buNone/>
            </a:pPr>
            <a:endParaRPr lang="es-US" dirty="0"/>
          </a:p>
          <a:p>
            <a:pPr marL="0" indent="0">
              <a:buNone/>
            </a:pPr>
            <a:r>
              <a:rPr lang="es-US" dirty="0" smtClean="0"/>
              <a:t>Q:  </a:t>
            </a:r>
            <a:r>
              <a:rPr lang="es-US" dirty="0" err="1" smtClean="0">
                <a:solidFill>
                  <a:srgbClr val="7030A0"/>
                </a:solidFill>
              </a:rPr>
              <a:t>Will</a:t>
            </a:r>
            <a:r>
              <a:rPr lang="es-US" dirty="0" smtClean="0">
                <a:solidFill>
                  <a:srgbClr val="7030A0"/>
                </a:solidFill>
              </a:rPr>
              <a:t> </a:t>
            </a:r>
            <a:r>
              <a:rPr lang="es-US" dirty="0" err="1" smtClean="0">
                <a:solidFill>
                  <a:srgbClr val="7030A0"/>
                </a:solidFill>
              </a:rPr>
              <a:t>my</a:t>
            </a:r>
            <a:r>
              <a:rPr lang="es-US" dirty="0" smtClean="0">
                <a:solidFill>
                  <a:srgbClr val="7030A0"/>
                </a:solidFill>
              </a:rPr>
              <a:t> </a:t>
            </a:r>
            <a:r>
              <a:rPr lang="es-US" dirty="0" err="1" smtClean="0">
                <a:solidFill>
                  <a:srgbClr val="7030A0"/>
                </a:solidFill>
              </a:rPr>
              <a:t>child</a:t>
            </a:r>
            <a:r>
              <a:rPr lang="es-US" dirty="0" smtClean="0">
                <a:solidFill>
                  <a:srgbClr val="7030A0"/>
                </a:solidFill>
              </a:rPr>
              <a:t> be </a:t>
            </a:r>
            <a:r>
              <a:rPr lang="es-US" dirty="0" err="1" smtClean="0">
                <a:solidFill>
                  <a:srgbClr val="7030A0"/>
                </a:solidFill>
              </a:rPr>
              <a:t>pulled</a:t>
            </a:r>
            <a:r>
              <a:rPr lang="es-US" dirty="0" smtClean="0">
                <a:solidFill>
                  <a:srgbClr val="7030A0"/>
                </a:solidFill>
              </a:rPr>
              <a:t> </a:t>
            </a:r>
            <a:r>
              <a:rPr lang="es-US" dirty="0" err="1" smtClean="0">
                <a:solidFill>
                  <a:srgbClr val="7030A0"/>
                </a:solidFill>
              </a:rPr>
              <a:t>out</a:t>
            </a:r>
            <a:r>
              <a:rPr lang="es-US" dirty="0" smtClean="0">
                <a:solidFill>
                  <a:srgbClr val="7030A0"/>
                </a:solidFill>
              </a:rPr>
              <a:t> of </a:t>
            </a:r>
            <a:r>
              <a:rPr lang="es-US" dirty="0" err="1" smtClean="0">
                <a:solidFill>
                  <a:srgbClr val="7030A0"/>
                </a:solidFill>
              </a:rPr>
              <a:t>the</a:t>
            </a:r>
            <a:r>
              <a:rPr lang="es-US" dirty="0" smtClean="0">
                <a:solidFill>
                  <a:srgbClr val="7030A0"/>
                </a:solidFill>
              </a:rPr>
              <a:t> </a:t>
            </a:r>
            <a:r>
              <a:rPr lang="es-US" dirty="0" err="1" smtClean="0">
                <a:solidFill>
                  <a:srgbClr val="7030A0"/>
                </a:solidFill>
              </a:rPr>
              <a:t>classroom</a:t>
            </a:r>
            <a:r>
              <a:rPr lang="es-US" dirty="0" smtClean="0">
                <a:solidFill>
                  <a:srgbClr val="7030A0"/>
                </a:solidFill>
              </a:rPr>
              <a:t>?</a:t>
            </a:r>
          </a:p>
          <a:p>
            <a:pPr marL="0" indent="0">
              <a:buNone/>
            </a:pPr>
            <a:r>
              <a:rPr lang="es-US" dirty="0" smtClean="0"/>
              <a:t>A:  </a:t>
            </a:r>
            <a:r>
              <a:rPr lang="es-US" dirty="0" err="1" smtClean="0"/>
              <a:t>We</a:t>
            </a:r>
            <a:r>
              <a:rPr lang="es-US" dirty="0" smtClean="0"/>
              <a:t> do </a:t>
            </a:r>
            <a:r>
              <a:rPr lang="es-US" dirty="0" err="1" smtClean="0"/>
              <a:t>take</a:t>
            </a:r>
            <a:r>
              <a:rPr lang="es-US" dirty="0" smtClean="0"/>
              <a:t> </a:t>
            </a:r>
            <a:r>
              <a:rPr lang="es-US" dirty="0" err="1" smtClean="0"/>
              <a:t>children</a:t>
            </a:r>
            <a:r>
              <a:rPr lang="es-US" dirty="0" smtClean="0"/>
              <a:t> </a:t>
            </a:r>
            <a:r>
              <a:rPr lang="es-US" dirty="0" err="1" smtClean="0"/>
              <a:t>out</a:t>
            </a:r>
            <a:r>
              <a:rPr lang="es-US" dirty="0" smtClean="0"/>
              <a:t> of </a:t>
            </a:r>
            <a:r>
              <a:rPr lang="es-US" dirty="0" err="1" smtClean="0"/>
              <a:t>the</a:t>
            </a:r>
            <a:r>
              <a:rPr lang="es-US" dirty="0" smtClean="0"/>
              <a:t> </a:t>
            </a:r>
            <a:r>
              <a:rPr lang="es-US" dirty="0" err="1" smtClean="0"/>
              <a:t>classroom</a:t>
            </a:r>
            <a:r>
              <a:rPr lang="es-US" dirty="0" smtClean="0"/>
              <a:t> in </a:t>
            </a:r>
            <a:r>
              <a:rPr lang="es-US" dirty="0" err="1" smtClean="0"/>
              <a:t>order</a:t>
            </a:r>
            <a:r>
              <a:rPr lang="es-US" dirty="0" smtClean="0"/>
              <a:t> to </a:t>
            </a:r>
            <a:r>
              <a:rPr lang="es-US" dirty="0" err="1" smtClean="0"/>
              <a:t>provide</a:t>
            </a:r>
            <a:r>
              <a:rPr lang="es-US" dirty="0" smtClean="0"/>
              <a:t> a </a:t>
            </a:r>
            <a:r>
              <a:rPr lang="es-US" dirty="0" err="1" smtClean="0"/>
              <a:t>space</a:t>
            </a:r>
            <a:r>
              <a:rPr lang="es-US" dirty="0" smtClean="0"/>
              <a:t> </a:t>
            </a:r>
            <a:r>
              <a:rPr lang="es-US" dirty="0" err="1" smtClean="0"/>
              <a:t>with</a:t>
            </a:r>
            <a:r>
              <a:rPr lang="es-US" dirty="0" smtClean="0"/>
              <a:t> </a:t>
            </a:r>
            <a:r>
              <a:rPr lang="es-US" dirty="0" err="1" smtClean="0"/>
              <a:t>less</a:t>
            </a:r>
            <a:r>
              <a:rPr lang="es-US" dirty="0" smtClean="0"/>
              <a:t> </a:t>
            </a:r>
            <a:r>
              <a:rPr lang="es-US" dirty="0" err="1" smtClean="0"/>
              <a:t>distraction</a:t>
            </a:r>
            <a:r>
              <a:rPr lang="es-US" dirty="0" smtClean="0"/>
              <a:t>, and more </a:t>
            </a:r>
            <a:r>
              <a:rPr lang="es-US" dirty="0" err="1" smtClean="0"/>
              <a:t>space</a:t>
            </a:r>
            <a:r>
              <a:rPr lang="es-US" dirty="0" smtClean="0"/>
              <a:t> </a:t>
            </a:r>
            <a:r>
              <a:rPr lang="es-US" dirty="0" err="1" smtClean="0"/>
              <a:t>for</a:t>
            </a:r>
            <a:r>
              <a:rPr lang="es-US" dirty="0" smtClean="0"/>
              <a:t> </a:t>
            </a:r>
            <a:r>
              <a:rPr lang="es-US" dirty="0" err="1" smtClean="0"/>
              <a:t>our</a:t>
            </a:r>
            <a:r>
              <a:rPr lang="es-US" dirty="0" smtClean="0"/>
              <a:t> </a:t>
            </a:r>
            <a:r>
              <a:rPr lang="es-US" dirty="0" err="1" smtClean="0"/>
              <a:t>activities</a:t>
            </a:r>
            <a:r>
              <a:rPr lang="es-US" dirty="0" smtClean="0"/>
              <a:t>.  </a:t>
            </a:r>
            <a:r>
              <a:rPr lang="es-US" dirty="0" err="1" smtClean="0"/>
              <a:t>We</a:t>
            </a:r>
            <a:r>
              <a:rPr lang="es-US" dirty="0" smtClean="0"/>
              <a:t> </a:t>
            </a:r>
            <a:r>
              <a:rPr lang="es-US" dirty="0" err="1" smtClean="0"/>
              <a:t>take</a:t>
            </a:r>
            <a:r>
              <a:rPr lang="es-US" dirty="0" smtClean="0"/>
              <a:t> </a:t>
            </a:r>
            <a:r>
              <a:rPr lang="es-US" dirty="0" err="1" smtClean="0"/>
              <a:t>them</a:t>
            </a:r>
            <a:r>
              <a:rPr lang="es-US" dirty="0" smtClean="0"/>
              <a:t> </a:t>
            </a:r>
            <a:r>
              <a:rPr lang="es-US" dirty="0" err="1" smtClean="0"/>
              <a:t>out</a:t>
            </a:r>
            <a:r>
              <a:rPr lang="es-US" dirty="0" smtClean="0"/>
              <a:t> </a:t>
            </a:r>
            <a:r>
              <a:rPr lang="es-US" dirty="0" err="1" smtClean="0"/>
              <a:t>during</a:t>
            </a:r>
            <a:r>
              <a:rPr lang="es-US" dirty="0" smtClean="0"/>
              <a:t> </a:t>
            </a:r>
            <a:r>
              <a:rPr lang="es-US" dirty="0" err="1" smtClean="0"/>
              <a:t>independent</a:t>
            </a:r>
            <a:r>
              <a:rPr lang="es-US" dirty="0" smtClean="0"/>
              <a:t> </a:t>
            </a:r>
            <a:r>
              <a:rPr lang="es-US" dirty="0" err="1" smtClean="0"/>
              <a:t>work</a:t>
            </a:r>
            <a:r>
              <a:rPr lang="es-US" dirty="0" smtClean="0"/>
              <a:t> times so </a:t>
            </a:r>
            <a:r>
              <a:rPr lang="es-US" dirty="0" err="1" smtClean="0"/>
              <a:t>that</a:t>
            </a:r>
            <a:r>
              <a:rPr lang="es-US" dirty="0" smtClean="0"/>
              <a:t> </a:t>
            </a:r>
            <a:r>
              <a:rPr lang="es-US" dirty="0" err="1" smtClean="0"/>
              <a:t>they</a:t>
            </a:r>
            <a:r>
              <a:rPr lang="es-US" dirty="0" smtClean="0"/>
              <a:t> do </a:t>
            </a:r>
            <a:r>
              <a:rPr lang="es-US" dirty="0" err="1" smtClean="0"/>
              <a:t>not</a:t>
            </a:r>
            <a:r>
              <a:rPr lang="es-US" dirty="0" smtClean="0"/>
              <a:t> miss </a:t>
            </a:r>
            <a:r>
              <a:rPr lang="es-US" dirty="0" err="1" smtClean="0"/>
              <a:t>whole-class</a:t>
            </a:r>
            <a:r>
              <a:rPr lang="es-US" dirty="0" smtClean="0"/>
              <a:t> </a:t>
            </a:r>
            <a:r>
              <a:rPr lang="es-US" dirty="0" err="1" smtClean="0"/>
              <a:t>instruction</a:t>
            </a:r>
            <a:r>
              <a:rPr lang="es-US" dirty="0" smtClean="0"/>
              <a:t>,  </a:t>
            </a:r>
            <a:r>
              <a:rPr lang="es-US" dirty="0" err="1" smtClean="0"/>
              <a:t>special</a:t>
            </a:r>
            <a:r>
              <a:rPr lang="es-US" dirty="0" smtClean="0"/>
              <a:t> </a:t>
            </a:r>
            <a:r>
              <a:rPr lang="es-US" dirty="0" err="1" smtClean="0"/>
              <a:t>activities</a:t>
            </a:r>
            <a:r>
              <a:rPr lang="es-US" dirty="0" smtClean="0"/>
              <a:t>, </a:t>
            </a:r>
            <a:r>
              <a:rPr lang="es-US" dirty="0" err="1" smtClean="0"/>
              <a:t>or</a:t>
            </a:r>
            <a:r>
              <a:rPr lang="es-US" dirty="0" smtClean="0"/>
              <a:t> </a:t>
            </a:r>
            <a:r>
              <a:rPr lang="es-US" dirty="0" err="1" smtClean="0"/>
              <a:t>classes</a:t>
            </a:r>
            <a:r>
              <a:rPr lang="es-US" dirty="0" smtClean="0"/>
              <a:t> </a:t>
            </a:r>
            <a:r>
              <a:rPr lang="es-US" dirty="0" err="1" smtClean="0"/>
              <a:t>such</a:t>
            </a:r>
            <a:r>
              <a:rPr lang="es-US" dirty="0" smtClean="0"/>
              <a:t> as P.E., </a:t>
            </a:r>
            <a:r>
              <a:rPr lang="es-US" dirty="0" err="1"/>
              <a:t>M</a:t>
            </a:r>
            <a:r>
              <a:rPr lang="es-US" dirty="0" err="1" smtClean="0"/>
              <a:t>usic</a:t>
            </a:r>
            <a:r>
              <a:rPr lang="es-US" dirty="0" smtClean="0"/>
              <a:t>, </a:t>
            </a:r>
            <a:r>
              <a:rPr lang="es-US" dirty="0" err="1" smtClean="0"/>
              <a:t>or</a:t>
            </a:r>
            <a:r>
              <a:rPr lang="es-US" dirty="0" smtClean="0"/>
              <a:t> Art.  </a:t>
            </a:r>
          </a:p>
          <a:p>
            <a:pPr marL="0" indent="0">
              <a:buNone/>
            </a:pPr>
            <a:endParaRPr lang="es-US" dirty="0" smtClean="0"/>
          </a:p>
          <a:p>
            <a:pPr marL="0" indent="0">
              <a:buNone/>
            </a:pPr>
            <a:r>
              <a:rPr lang="es-US" dirty="0" smtClean="0"/>
              <a:t>Q</a:t>
            </a:r>
            <a:r>
              <a:rPr lang="es-US" dirty="0" smtClean="0">
                <a:solidFill>
                  <a:srgbClr val="7030A0"/>
                </a:solidFill>
              </a:rPr>
              <a:t>:  </a:t>
            </a:r>
            <a:r>
              <a:rPr lang="es-US" dirty="0" err="1" smtClean="0">
                <a:solidFill>
                  <a:srgbClr val="7030A0"/>
                </a:solidFill>
              </a:rPr>
              <a:t>How</a:t>
            </a:r>
            <a:r>
              <a:rPr lang="es-US" dirty="0" smtClean="0">
                <a:solidFill>
                  <a:srgbClr val="7030A0"/>
                </a:solidFill>
              </a:rPr>
              <a:t> </a:t>
            </a:r>
            <a:r>
              <a:rPr lang="es-US" dirty="0" err="1" smtClean="0">
                <a:solidFill>
                  <a:srgbClr val="7030A0"/>
                </a:solidFill>
              </a:rPr>
              <a:t>many</a:t>
            </a:r>
            <a:r>
              <a:rPr lang="es-US" dirty="0" smtClean="0">
                <a:solidFill>
                  <a:srgbClr val="7030A0"/>
                </a:solidFill>
              </a:rPr>
              <a:t> </a:t>
            </a:r>
            <a:r>
              <a:rPr lang="es-US" dirty="0" err="1" smtClean="0">
                <a:solidFill>
                  <a:srgbClr val="7030A0"/>
                </a:solidFill>
              </a:rPr>
              <a:t>students</a:t>
            </a:r>
            <a:r>
              <a:rPr lang="es-US" dirty="0" smtClean="0">
                <a:solidFill>
                  <a:srgbClr val="7030A0"/>
                </a:solidFill>
              </a:rPr>
              <a:t> are in </a:t>
            </a:r>
            <a:r>
              <a:rPr lang="es-US" dirty="0" err="1" smtClean="0">
                <a:solidFill>
                  <a:srgbClr val="7030A0"/>
                </a:solidFill>
              </a:rPr>
              <a:t>the</a:t>
            </a:r>
            <a:r>
              <a:rPr lang="es-US" dirty="0" smtClean="0">
                <a:solidFill>
                  <a:srgbClr val="7030A0"/>
                </a:solidFill>
              </a:rPr>
              <a:t> </a:t>
            </a:r>
            <a:r>
              <a:rPr lang="es-US" dirty="0" err="1" smtClean="0">
                <a:solidFill>
                  <a:srgbClr val="7030A0"/>
                </a:solidFill>
              </a:rPr>
              <a:t>program</a:t>
            </a:r>
            <a:r>
              <a:rPr lang="es-US" dirty="0" smtClean="0">
                <a:solidFill>
                  <a:srgbClr val="7030A0"/>
                </a:solidFill>
              </a:rPr>
              <a:t>? </a:t>
            </a:r>
          </a:p>
          <a:p>
            <a:pPr marL="0" indent="0">
              <a:buNone/>
            </a:pPr>
            <a:r>
              <a:rPr lang="es-US" dirty="0" smtClean="0"/>
              <a:t>A:  </a:t>
            </a:r>
            <a:r>
              <a:rPr lang="es-US" dirty="0" err="1" smtClean="0"/>
              <a:t>This</a:t>
            </a:r>
            <a:r>
              <a:rPr lang="es-US" dirty="0" smtClean="0"/>
              <a:t> </a:t>
            </a:r>
            <a:r>
              <a:rPr lang="es-US" dirty="0" err="1" smtClean="0"/>
              <a:t>year</a:t>
            </a:r>
            <a:r>
              <a:rPr lang="es-US" dirty="0" smtClean="0"/>
              <a:t> at HBT </a:t>
            </a:r>
            <a:r>
              <a:rPr lang="es-US" dirty="0" err="1" smtClean="0"/>
              <a:t>we</a:t>
            </a:r>
            <a:r>
              <a:rPr lang="es-US" dirty="0" smtClean="0"/>
              <a:t> </a:t>
            </a:r>
            <a:r>
              <a:rPr lang="es-US" dirty="0" err="1" smtClean="0"/>
              <a:t>have</a:t>
            </a:r>
            <a:r>
              <a:rPr lang="es-US" dirty="0" smtClean="0"/>
              <a:t> 45 </a:t>
            </a:r>
            <a:r>
              <a:rPr lang="es-US" dirty="0" err="1" smtClean="0"/>
              <a:t>students</a:t>
            </a:r>
            <a:r>
              <a:rPr lang="es-US" dirty="0" smtClean="0"/>
              <a:t> </a:t>
            </a:r>
            <a:r>
              <a:rPr lang="es-US" dirty="0" err="1" smtClean="0"/>
              <a:t>representing</a:t>
            </a:r>
            <a:r>
              <a:rPr lang="es-US" dirty="0" smtClean="0"/>
              <a:t> 12 </a:t>
            </a:r>
            <a:r>
              <a:rPr lang="es-US" dirty="0" err="1" smtClean="0"/>
              <a:t>languages</a:t>
            </a:r>
            <a:endParaRPr lang="es-US" dirty="0" smtClean="0"/>
          </a:p>
          <a:p>
            <a:pPr marL="0" indent="0">
              <a:buNone/>
            </a:pPr>
            <a:endParaRPr lang="es-US" dirty="0" smtClean="0"/>
          </a:p>
          <a:p>
            <a:pPr marL="0" indent="0">
              <a:buNone/>
            </a:pPr>
            <a:r>
              <a:rPr lang="es-US" dirty="0" smtClean="0"/>
              <a:t>Q</a:t>
            </a:r>
            <a:r>
              <a:rPr lang="es-US" dirty="0" smtClean="0">
                <a:solidFill>
                  <a:srgbClr val="7030A0"/>
                </a:solidFill>
              </a:rPr>
              <a:t>:  </a:t>
            </a:r>
            <a:r>
              <a:rPr lang="es-US" dirty="0" err="1" smtClean="0">
                <a:solidFill>
                  <a:srgbClr val="7030A0"/>
                </a:solidFill>
              </a:rPr>
              <a:t>How</a:t>
            </a:r>
            <a:r>
              <a:rPr lang="es-US" dirty="0" smtClean="0">
                <a:solidFill>
                  <a:srgbClr val="7030A0"/>
                </a:solidFill>
              </a:rPr>
              <a:t> </a:t>
            </a:r>
            <a:r>
              <a:rPr lang="es-US" dirty="0" err="1" smtClean="0">
                <a:solidFill>
                  <a:srgbClr val="7030A0"/>
                </a:solidFill>
              </a:rPr>
              <a:t>long</a:t>
            </a:r>
            <a:r>
              <a:rPr lang="es-US" dirty="0" smtClean="0">
                <a:solidFill>
                  <a:srgbClr val="7030A0"/>
                </a:solidFill>
              </a:rPr>
              <a:t> do </a:t>
            </a:r>
            <a:r>
              <a:rPr lang="es-US" dirty="0" err="1" smtClean="0">
                <a:solidFill>
                  <a:srgbClr val="7030A0"/>
                </a:solidFill>
              </a:rPr>
              <a:t>students</a:t>
            </a:r>
            <a:r>
              <a:rPr lang="es-US" dirty="0" smtClean="0">
                <a:solidFill>
                  <a:srgbClr val="7030A0"/>
                </a:solidFill>
              </a:rPr>
              <a:t> </a:t>
            </a:r>
            <a:r>
              <a:rPr lang="es-US" dirty="0" err="1" smtClean="0">
                <a:solidFill>
                  <a:srgbClr val="7030A0"/>
                </a:solidFill>
              </a:rPr>
              <a:t>stay</a:t>
            </a:r>
            <a:r>
              <a:rPr lang="es-US" dirty="0" smtClean="0">
                <a:solidFill>
                  <a:srgbClr val="7030A0"/>
                </a:solidFill>
              </a:rPr>
              <a:t> in </a:t>
            </a:r>
            <a:r>
              <a:rPr lang="es-US" dirty="0" err="1" smtClean="0">
                <a:solidFill>
                  <a:srgbClr val="7030A0"/>
                </a:solidFill>
              </a:rPr>
              <a:t>the</a:t>
            </a:r>
            <a:r>
              <a:rPr lang="es-US" dirty="0" smtClean="0">
                <a:solidFill>
                  <a:srgbClr val="7030A0"/>
                </a:solidFill>
              </a:rPr>
              <a:t> </a:t>
            </a:r>
            <a:r>
              <a:rPr lang="es-US" dirty="0" err="1" smtClean="0">
                <a:solidFill>
                  <a:srgbClr val="7030A0"/>
                </a:solidFill>
              </a:rPr>
              <a:t>program</a:t>
            </a:r>
            <a:r>
              <a:rPr lang="es-US" dirty="0" smtClean="0">
                <a:solidFill>
                  <a:srgbClr val="7030A0"/>
                </a:solidFill>
              </a:rPr>
              <a:t>?</a:t>
            </a:r>
          </a:p>
          <a:p>
            <a:pPr marL="0" indent="0">
              <a:buNone/>
            </a:pPr>
            <a:r>
              <a:rPr lang="es-US" dirty="0" smtClean="0"/>
              <a:t>A:  </a:t>
            </a:r>
            <a:r>
              <a:rPr lang="es-US" dirty="0" err="1" smtClean="0"/>
              <a:t>Students</a:t>
            </a:r>
            <a:r>
              <a:rPr lang="es-US" dirty="0" smtClean="0"/>
              <a:t> </a:t>
            </a:r>
            <a:r>
              <a:rPr lang="es-US" dirty="0" err="1" smtClean="0"/>
              <a:t>stay</a:t>
            </a:r>
            <a:r>
              <a:rPr lang="es-US" dirty="0" smtClean="0"/>
              <a:t> in </a:t>
            </a:r>
            <a:r>
              <a:rPr lang="es-US" dirty="0" err="1" smtClean="0"/>
              <a:t>the</a:t>
            </a:r>
            <a:r>
              <a:rPr lang="es-US" dirty="0" smtClean="0"/>
              <a:t> </a:t>
            </a:r>
            <a:r>
              <a:rPr lang="es-US" dirty="0" err="1" smtClean="0"/>
              <a:t>program</a:t>
            </a:r>
            <a:r>
              <a:rPr lang="es-US" dirty="0" smtClean="0"/>
              <a:t> as </a:t>
            </a:r>
            <a:r>
              <a:rPr lang="es-US" dirty="0" err="1" smtClean="0"/>
              <a:t>long</a:t>
            </a:r>
            <a:r>
              <a:rPr lang="es-US" dirty="0" smtClean="0"/>
              <a:t> as </a:t>
            </a:r>
            <a:r>
              <a:rPr lang="es-US" dirty="0" err="1" smtClean="0"/>
              <a:t>the</a:t>
            </a:r>
            <a:r>
              <a:rPr lang="es-US" dirty="0" smtClean="0"/>
              <a:t> </a:t>
            </a:r>
            <a:r>
              <a:rPr lang="es-US" dirty="0" err="1" smtClean="0"/>
              <a:t>program</a:t>
            </a:r>
            <a:r>
              <a:rPr lang="es-US" dirty="0" smtClean="0"/>
              <a:t> </a:t>
            </a:r>
            <a:r>
              <a:rPr lang="es-US" dirty="0" err="1" smtClean="0"/>
              <a:t>is</a:t>
            </a:r>
            <a:r>
              <a:rPr lang="es-US" dirty="0" smtClean="0"/>
              <a:t> </a:t>
            </a:r>
            <a:r>
              <a:rPr lang="es-US" dirty="0" err="1" smtClean="0"/>
              <a:t>helpful</a:t>
            </a:r>
            <a:r>
              <a:rPr lang="es-US" dirty="0" smtClean="0"/>
              <a:t> and </a:t>
            </a:r>
            <a:r>
              <a:rPr lang="es-US" dirty="0" err="1" smtClean="0"/>
              <a:t>supportive</a:t>
            </a:r>
            <a:r>
              <a:rPr lang="es-US" dirty="0" smtClean="0"/>
              <a:t> to </a:t>
            </a:r>
            <a:r>
              <a:rPr lang="es-US" dirty="0" err="1" smtClean="0"/>
              <a:t>them</a:t>
            </a:r>
            <a:r>
              <a:rPr lang="es-US" dirty="0" smtClean="0"/>
              <a:t>.  </a:t>
            </a:r>
            <a:r>
              <a:rPr lang="es-US" dirty="0" err="1" smtClean="0"/>
              <a:t>They</a:t>
            </a:r>
            <a:r>
              <a:rPr lang="es-US" dirty="0" smtClean="0"/>
              <a:t> are </a:t>
            </a:r>
            <a:r>
              <a:rPr lang="es-US" dirty="0" err="1" smtClean="0"/>
              <a:t>tested</a:t>
            </a:r>
            <a:r>
              <a:rPr lang="es-US" dirty="0" smtClean="0"/>
              <a:t> </a:t>
            </a:r>
            <a:r>
              <a:rPr lang="es-US" dirty="0" err="1" smtClean="0"/>
              <a:t>each</a:t>
            </a:r>
            <a:r>
              <a:rPr lang="es-US" dirty="0" smtClean="0"/>
              <a:t> </a:t>
            </a:r>
            <a:r>
              <a:rPr lang="es-US" dirty="0" err="1" smtClean="0"/>
              <a:t>year</a:t>
            </a:r>
            <a:r>
              <a:rPr lang="es-US" dirty="0" smtClean="0"/>
              <a:t> in </a:t>
            </a:r>
            <a:r>
              <a:rPr lang="es-US" dirty="0" err="1" smtClean="0"/>
              <a:t>the</a:t>
            </a:r>
            <a:r>
              <a:rPr lang="es-US" dirty="0" smtClean="0"/>
              <a:t> Winter to determine </a:t>
            </a:r>
            <a:r>
              <a:rPr lang="es-US" dirty="0" err="1" smtClean="0"/>
              <a:t>their</a:t>
            </a:r>
            <a:r>
              <a:rPr lang="es-US" dirty="0" smtClean="0"/>
              <a:t> </a:t>
            </a:r>
            <a:r>
              <a:rPr lang="es-US" dirty="0" err="1" smtClean="0"/>
              <a:t>current</a:t>
            </a:r>
            <a:r>
              <a:rPr lang="es-US" dirty="0" smtClean="0"/>
              <a:t> </a:t>
            </a:r>
            <a:r>
              <a:rPr lang="es-US" dirty="0" err="1" smtClean="0"/>
              <a:t>proficiency</a:t>
            </a:r>
            <a:r>
              <a:rPr lang="es-US" dirty="0" smtClean="0"/>
              <a:t> </a:t>
            </a:r>
            <a:r>
              <a:rPr lang="es-US" dirty="0" err="1" smtClean="0"/>
              <a:t>level</a:t>
            </a:r>
            <a:r>
              <a:rPr lang="es-US" dirty="0" smtClean="0"/>
              <a:t> in Reading, </a:t>
            </a:r>
            <a:r>
              <a:rPr lang="es-US" dirty="0" err="1" smtClean="0"/>
              <a:t>Writing</a:t>
            </a:r>
            <a:r>
              <a:rPr lang="es-US" dirty="0" smtClean="0"/>
              <a:t>, </a:t>
            </a:r>
            <a:r>
              <a:rPr lang="es-US" dirty="0" err="1" smtClean="0"/>
              <a:t>Speaking</a:t>
            </a:r>
            <a:r>
              <a:rPr lang="es-US" dirty="0" smtClean="0"/>
              <a:t>, and </a:t>
            </a:r>
            <a:r>
              <a:rPr lang="es-US" dirty="0" err="1" smtClean="0"/>
              <a:t>Listening</a:t>
            </a:r>
            <a:r>
              <a:rPr lang="es-US" dirty="0" smtClean="0"/>
              <a:t>.  </a:t>
            </a:r>
            <a:r>
              <a:rPr lang="es-US" dirty="0" err="1" smtClean="0"/>
              <a:t>When</a:t>
            </a:r>
            <a:r>
              <a:rPr lang="es-US" dirty="0" smtClean="0"/>
              <a:t> </a:t>
            </a:r>
            <a:r>
              <a:rPr lang="es-US" dirty="0" err="1" smtClean="0"/>
              <a:t>they</a:t>
            </a:r>
            <a:r>
              <a:rPr lang="es-US" dirty="0" smtClean="0"/>
              <a:t> are </a:t>
            </a:r>
            <a:r>
              <a:rPr lang="es-US" dirty="0" err="1" smtClean="0"/>
              <a:t>fully</a:t>
            </a:r>
            <a:r>
              <a:rPr lang="es-US" dirty="0" smtClean="0"/>
              <a:t> </a:t>
            </a:r>
            <a:r>
              <a:rPr lang="es-US" dirty="0" err="1" smtClean="0"/>
              <a:t>proficient</a:t>
            </a:r>
            <a:r>
              <a:rPr lang="es-US" dirty="0" smtClean="0"/>
              <a:t> in </a:t>
            </a:r>
            <a:r>
              <a:rPr lang="es-US" dirty="0" err="1" smtClean="0"/>
              <a:t>each</a:t>
            </a:r>
            <a:r>
              <a:rPr lang="es-US" dirty="0" smtClean="0"/>
              <a:t> área, </a:t>
            </a:r>
            <a:r>
              <a:rPr lang="es-US" dirty="0" err="1" smtClean="0"/>
              <a:t>they</a:t>
            </a:r>
            <a:r>
              <a:rPr lang="es-US" dirty="0" smtClean="0"/>
              <a:t> are no </a:t>
            </a:r>
            <a:r>
              <a:rPr lang="es-US" dirty="0" err="1" smtClean="0"/>
              <a:t>longer</a:t>
            </a:r>
            <a:r>
              <a:rPr lang="es-US" dirty="0" smtClean="0"/>
              <a:t> </a:t>
            </a:r>
            <a:r>
              <a:rPr lang="es-US" dirty="0" err="1" smtClean="0"/>
              <a:t>eligible</a:t>
            </a:r>
            <a:r>
              <a:rPr lang="es-US" dirty="0" smtClean="0"/>
              <a:t> to </a:t>
            </a:r>
            <a:r>
              <a:rPr lang="es-US" dirty="0" err="1" smtClean="0"/>
              <a:t>participate</a:t>
            </a:r>
            <a:r>
              <a:rPr lang="es-US" dirty="0" smtClean="0"/>
              <a:t>.</a:t>
            </a:r>
          </a:p>
          <a:p>
            <a:pPr marL="0" indent="0">
              <a:buNone/>
            </a:pPr>
            <a:endParaRPr lang="es-US" dirty="0"/>
          </a:p>
        </p:txBody>
      </p:sp>
    </p:spTree>
    <p:extLst>
      <p:ext uri="{BB962C8B-B14F-4D97-AF65-F5344CB8AC3E}">
        <p14:creationId xmlns:p14="http://schemas.microsoft.com/office/powerpoint/2010/main" val="137590882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err="1" smtClean="0"/>
              <a:t>Frequently</a:t>
            </a:r>
            <a:r>
              <a:rPr lang="es-US" dirty="0" smtClean="0"/>
              <a:t> </a:t>
            </a:r>
            <a:r>
              <a:rPr lang="es-US" dirty="0" err="1" smtClean="0"/>
              <a:t>Asked</a:t>
            </a:r>
            <a:r>
              <a:rPr lang="es-US" dirty="0" smtClean="0"/>
              <a:t> </a:t>
            </a:r>
            <a:r>
              <a:rPr lang="es-US" dirty="0" err="1" smtClean="0"/>
              <a:t>Questions</a:t>
            </a:r>
            <a:r>
              <a:rPr lang="es-US" dirty="0" smtClean="0"/>
              <a:t> (</a:t>
            </a:r>
            <a:r>
              <a:rPr lang="es-US" dirty="0" err="1" smtClean="0"/>
              <a:t>Continued</a:t>
            </a:r>
            <a:r>
              <a:rPr lang="es-US" dirty="0" smtClean="0"/>
              <a:t>)</a:t>
            </a:r>
            <a:endParaRPr lang="es-US" dirty="0"/>
          </a:p>
        </p:txBody>
      </p:sp>
      <p:sp>
        <p:nvSpPr>
          <p:cNvPr id="3" name="Content Placeholder 2"/>
          <p:cNvSpPr>
            <a:spLocks noGrp="1"/>
          </p:cNvSpPr>
          <p:nvPr>
            <p:ph idx="1"/>
          </p:nvPr>
        </p:nvSpPr>
        <p:spPr/>
        <p:txBody>
          <a:bodyPr>
            <a:normAutofit fontScale="70000" lnSpcReduction="20000"/>
          </a:bodyPr>
          <a:lstStyle/>
          <a:p>
            <a:pPr marL="0" indent="0">
              <a:buNone/>
            </a:pPr>
            <a:r>
              <a:rPr lang="es-US" dirty="0" smtClean="0"/>
              <a:t>Q:  </a:t>
            </a:r>
            <a:r>
              <a:rPr lang="es-US" dirty="0" err="1" smtClean="0">
                <a:solidFill>
                  <a:srgbClr val="7030A0"/>
                </a:solidFill>
              </a:rPr>
              <a:t>My</a:t>
            </a:r>
            <a:r>
              <a:rPr lang="es-US" dirty="0" smtClean="0">
                <a:solidFill>
                  <a:srgbClr val="7030A0"/>
                </a:solidFill>
              </a:rPr>
              <a:t> </a:t>
            </a:r>
            <a:r>
              <a:rPr lang="es-US" dirty="0" err="1" smtClean="0">
                <a:solidFill>
                  <a:srgbClr val="7030A0"/>
                </a:solidFill>
              </a:rPr>
              <a:t>child</a:t>
            </a:r>
            <a:r>
              <a:rPr lang="es-US" dirty="0" smtClean="0">
                <a:solidFill>
                  <a:srgbClr val="7030A0"/>
                </a:solidFill>
              </a:rPr>
              <a:t> </a:t>
            </a:r>
            <a:r>
              <a:rPr lang="es-US" dirty="0" err="1" smtClean="0">
                <a:solidFill>
                  <a:srgbClr val="7030A0"/>
                </a:solidFill>
              </a:rPr>
              <a:t>only</a:t>
            </a:r>
            <a:r>
              <a:rPr lang="es-US" dirty="0" smtClean="0">
                <a:solidFill>
                  <a:srgbClr val="7030A0"/>
                </a:solidFill>
              </a:rPr>
              <a:t> </a:t>
            </a:r>
            <a:r>
              <a:rPr lang="es-US" dirty="0" err="1" smtClean="0">
                <a:solidFill>
                  <a:srgbClr val="7030A0"/>
                </a:solidFill>
              </a:rPr>
              <a:t>speaks</a:t>
            </a:r>
            <a:r>
              <a:rPr lang="es-US" dirty="0" smtClean="0">
                <a:solidFill>
                  <a:srgbClr val="7030A0"/>
                </a:solidFill>
              </a:rPr>
              <a:t> English.  </a:t>
            </a:r>
            <a:r>
              <a:rPr lang="es-US" dirty="0" err="1" smtClean="0">
                <a:solidFill>
                  <a:srgbClr val="7030A0"/>
                </a:solidFill>
              </a:rPr>
              <a:t>How</a:t>
            </a:r>
            <a:r>
              <a:rPr lang="es-US" dirty="0" smtClean="0">
                <a:solidFill>
                  <a:srgbClr val="7030A0"/>
                </a:solidFill>
              </a:rPr>
              <a:t> can </a:t>
            </a:r>
            <a:r>
              <a:rPr lang="es-US" dirty="0" err="1" smtClean="0">
                <a:solidFill>
                  <a:srgbClr val="7030A0"/>
                </a:solidFill>
              </a:rPr>
              <a:t>this</a:t>
            </a:r>
            <a:r>
              <a:rPr lang="es-US" dirty="0" smtClean="0">
                <a:solidFill>
                  <a:srgbClr val="7030A0"/>
                </a:solidFill>
              </a:rPr>
              <a:t> </a:t>
            </a:r>
            <a:r>
              <a:rPr lang="es-US" dirty="0" err="1" smtClean="0">
                <a:solidFill>
                  <a:srgbClr val="7030A0"/>
                </a:solidFill>
              </a:rPr>
              <a:t>program</a:t>
            </a:r>
            <a:r>
              <a:rPr lang="es-US" dirty="0" smtClean="0">
                <a:solidFill>
                  <a:srgbClr val="7030A0"/>
                </a:solidFill>
              </a:rPr>
              <a:t> </a:t>
            </a:r>
            <a:r>
              <a:rPr lang="es-US" dirty="0" err="1" smtClean="0">
                <a:solidFill>
                  <a:srgbClr val="7030A0"/>
                </a:solidFill>
              </a:rPr>
              <a:t>help</a:t>
            </a:r>
            <a:r>
              <a:rPr lang="es-US" dirty="0" smtClean="0">
                <a:solidFill>
                  <a:srgbClr val="7030A0"/>
                </a:solidFill>
              </a:rPr>
              <a:t>?</a:t>
            </a:r>
          </a:p>
          <a:p>
            <a:pPr marL="0" indent="0">
              <a:buNone/>
            </a:pPr>
            <a:r>
              <a:rPr lang="es-US" dirty="0" smtClean="0"/>
              <a:t>A:  </a:t>
            </a:r>
            <a:r>
              <a:rPr lang="es-US" dirty="0" err="1" smtClean="0"/>
              <a:t>We</a:t>
            </a:r>
            <a:r>
              <a:rPr lang="es-US" dirty="0" smtClean="0"/>
              <a:t> </a:t>
            </a:r>
            <a:r>
              <a:rPr lang="es-US" dirty="0" err="1" smtClean="0"/>
              <a:t>have</a:t>
            </a:r>
            <a:r>
              <a:rPr lang="es-US" dirty="0" smtClean="0"/>
              <a:t> </a:t>
            </a:r>
            <a:r>
              <a:rPr lang="es-US" dirty="0" err="1" smtClean="0"/>
              <a:t>many</a:t>
            </a:r>
            <a:r>
              <a:rPr lang="es-US" dirty="0" smtClean="0"/>
              <a:t> </a:t>
            </a:r>
            <a:r>
              <a:rPr lang="es-US" dirty="0" err="1" smtClean="0"/>
              <a:t>students</a:t>
            </a:r>
            <a:r>
              <a:rPr lang="es-US" dirty="0" smtClean="0"/>
              <a:t> </a:t>
            </a:r>
            <a:r>
              <a:rPr lang="es-US" dirty="0" err="1" smtClean="0"/>
              <a:t>who</a:t>
            </a:r>
            <a:r>
              <a:rPr lang="es-US" dirty="0" smtClean="0"/>
              <a:t> </a:t>
            </a:r>
            <a:r>
              <a:rPr lang="es-US" dirty="0" err="1" smtClean="0"/>
              <a:t>speak</a:t>
            </a:r>
            <a:r>
              <a:rPr lang="es-US" dirty="0" smtClean="0"/>
              <a:t> </a:t>
            </a:r>
            <a:r>
              <a:rPr lang="es-US" dirty="0" err="1" smtClean="0"/>
              <a:t>mostly</a:t>
            </a:r>
            <a:r>
              <a:rPr lang="es-US" dirty="0" smtClean="0"/>
              <a:t> English, </a:t>
            </a:r>
            <a:r>
              <a:rPr lang="es-US" dirty="0" err="1" smtClean="0"/>
              <a:t>but</a:t>
            </a:r>
            <a:r>
              <a:rPr lang="es-US" dirty="0" smtClean="0"/>
              <a:t> </a:t>
            </a:r>
            <a:r>
              <a:rPr lang="es-US" dirty="0" err="1" smtClean="0"/>
              <a:t>may</a:t>
            </a:r>
            <a:r>
              <a:rPr lang="es-US" dirty="0" smtClean="0"/>
              <a:t> </a:t>
            </a:r>
            <a:r>
              <a:rPr lang="es-US" dirty="0" err="1" smtClean="0"/>
              <a:t>hear</a:t>
            </a:r>
            <a:r>
              <a:rPr lang="es-US" dirty="0" smtClean="0"/>
              <a:t> </a:t>
            </a:r>
            <a:r>
              <a:rPr lang="es-US" dirty="0" err="1" smtClean="0"/>
              <a:t>another</a:t>
            </a:r>
            <a:r>
              <a:rPr lang="es-US" dirty="0" smtClean="0"/>
              <a:t> </a:t>
            </a:r>
            <a:r>
              <a:rPr lang="es-US" dirty="0" err="1" smtClean="0"/>
              <a:t>language</a:t>
            </a:r>
            <a:r>
              <a:rPr lang="es-US" dirty="0" smtClean="0"/>
              <a:t> </a:t>
            </a:r>
            <a:r>
              <a:rPr lang="es-US" dirty="0" err="1" smtClean="0"/>
              <a:t>or</a:t>
            </a:r>
            <a:r>
              <a:rPr lang="es-US" dirty="0" smtClean="0"/>
              <a:t> </a:t>
            </a:r>
            <a:r>
              <a:rPr lang="es-US" dirty="0" err="1" smtClean="0"/>
              <a:t>understand</a:t>
            </a:r>
            <a:r>
              <a:rPr lang="es-US" dirty="0" smtClean="0"/>
              <a:t> </a:t>
            </a:r>
            <a:r>
              <a:rPr lang="es-US" dirty="0" err="1" smtClean="0"/>
              <a:t>another</a:t>
            </a:r>
            <a:r>
              <a:rPr lang="es-US" dirty="0" smtClean="0"/>
              <a:t> </a:t>
            </a:r>
            <a:r>
              <a:rPr lang="es-US" dirty="0" err="1" smtClean="0"/>
              <a:t>language</a:t>
            </a:r>
            <a:r>
              <a:rPr lang="es-US" dirty="0" smtClean="0"/>
              <a:t> in </a:t>
            </a:r>
            <a:r>
              <a:rPr lang="es-US" dirty="0" err="1" smtClean="0"/>
              <a:t>addition</a:t>
            </a:r>
            <a:r>
              <a:rPr lang="es-US" dirty="0" smtClean="0"/>
              <a:t> to English.  </a:t>
            </a:r>
            <a:r>
              <a:rPr lang="es-US" dirty="0" err="1" smtClean="0"/>
              <a:t>We</a:t>
            </a:r>
            <a:r>
              <a:rPr lang="es-US" dirty="0" smtClean="0"/>
              <a:t> </a:t>
            </a:r>
            <a:r>
              <a:rPr lang="es-US" dirty="0" err="1" smtClean="0"/>
              <a:t>believe</a:t>
            </a:r>
            <a:r>
              <a:rPr lang="es-US" dirty="0" smtClean="0"/>
              <a:t> </a:t>
            </a:r>
            <a:r>
              <a:rPr lang="es-US" dirty="0" err="1" smtClean="0"/>
              <a:t>it</a:t>
            </a:r>
            <a:r>
              <a:rPr lang="es-US" dirty="0" smtClean="0"/>
              <a:t> </a:t>
            </a:r>
            <a:r>
              <a:rPr lang="es-US" dirty="0" err="1" smtClean="0"/>
              <a:t>is</a:t>
            </a:r>
            <a:r>
              <a:rPr lang="es-US" dirty="0" smtClean="0"/>
              <a:t> a </a:t>
            </a:r>
            <a:r>
              <a:rPr lang="es-US" dirty="0" err="1" smtClean="0"/>
              <a:t>great</a:t>
            </a:r>
            <a:r>
              <a:rPr lang="es-US" dirty="0" smtClean="0"/>
              <a:t> </a:t>
            </a:r>
            <a:r>
              <a:rPr lang="es-US" dirty="0" err="1" smtClean="0"/>
              <a:t>benefit</a:t>
            </a:r>
            <a:r>
              <a:rPr lang="es-US" dirty="0" smtClean="0"/>
              <a:t>  to </a:t>
            </a:r>
            <a:r>
              <a:rPr lang="es-US" dirty="0" err="1" smtClean="0"/>
              <a:t>speak</a:t>
            </a:r>
            <a:r>
              <a:rPr lang="es-US" dirty="0" smtClean="0"/>
              <a:t> and/</a:t>
            </a:r>
            <a:r>
              <a:rPr lang="es-US" dirty="0" err="1" smtClean="0"/>
              <a:t>or</a:t>
            </a:r>
            <a:r>
              <a:rPr lang="es-US" dirty="0" smtClean="0"/>
              <a:t> </a:t>
            </a:r>
            <a:r>
              <a:rPr lang="es-US" dirty="0" err="1" smtClean="0"/>
              <a:t>understand</a:t>
            </a:r>
            <a:r>
              <a:rPr lang="es-US" dirty="0" smtClean="0"/>
              <a:t> more </a:t>
            </a:r>
            <a:r>
              <a:rPr lang="es-US" dirty="0" err="1" smtClean="0"/>
              <a:t>than</a:t>
            </a:r>
            <a:r>
              <a:rPr lang="es-US" dirty="0" smtClean="0"/>
              <a:t> </a:t>
            </a:r>
            <a:r>
              <a:rPr lang="es-US" dirty="0" err="1" smtClean="0"/>
              <a:t>one</a:t>
            </a:r>
            <a:r>
              <a:rPr lang="es-US" dirty="0" smtClean="0"/>
              <a:t> </a:t>
            </a:r>
            <a:r>
              <a:rPr lang="es-US" dirty="0" err="1" smtClean="0"/>
              <a:t>language</a:t>
            </a:r>
            <a:r>
              <a:rPr lang="es-US" dirty="0" smtClean="0"/>
              <a:t>!  </a:t>
            </a:r>
            <a:r>
              <a:rPr lang="es-US" dirty="0" err="1" smtClean="0"/>
              <a:t>Since</a:t>
            </a:r>
            <a:r>
              <a:rPr lang="es-US" dirty="0" smtClean="0"/>
              <a:t> </a:t>
            </a:r>
            <a:r>
              <a:rPr lang="es-US" dirty="0" err="1" smtClean="0"/>
              <a:t>we</a:t>
            </a:r>
            <a:r>
              <a:rPr lang="es-US" dirty="0" smtClean="0"/>
              <a:t> </a:t>
            </a:r>
            <a:r>
              <a:rPr lang="es-US" dirty="0" err="1" smtClean="0"/>
              <a:t>focus</a:t>
            </a:r>
            <a:r>
              <a:rPr lang="es-US" dirty="0" smtClean="0"/>
              <a:t> </a:t>
            </a:r>
            <a:r>
              <a:rPr lang="es-US" dirty="0" err="1" smtClean="0"/>
              <a:t>on</a:t>
            </a:r>
            <a:r>
              <a:rPr lang="es-US" dirty="0" smtClean="0"/>
              <a:t> </a:t>
            </a:r>
            <a:r>
              <a:rPr lang="es-US" dirty="0" err="1" smtClean="0"/>
              <a:t>language</a:t>
            </a:r>
            <a:r>
              <a:rPr lang="es-US" dirty="0" smtClean="0"/>
              <a:t> and </a:t>
            </a:r>
            <a:r>
              <a:rPr lang="es-US" dirty="0" err="1" smtClean="0"/>
              <a:t>vocabulary</a:t>
            </a:r>
            <a:r>
              <a:rPr lang="es-US" dirty="0" smtClean="0"/>
              <a:t> </a:t>
            </a:r>
            <a:r>
              <a:rPr lang="es-US" dirty="0" err="1" smtClean="0"/>
              <a:t>development</a:t>
            </a:r>
            <a:r>
              <a:rPr lang="es-US" dirty="0" smtClean="0"/>
              <a:t> as </a:t>
            </a:r>
            <a:r>
              <a:rPr lang="es-US" dirty="0" err="1" smtClean="0"/>
              <a:t>well</a:t>
            </a:r>
            <a:r>
              <a:rPr lang="es-US" dirty="0" smtClean="0"/>
              <a:t> as Reading and </a:t>
            </a:r>
            <a:r>
              <a:rPr lang="es-US" dirty="0" err="1"/>
              <a:t>W</a:t>
            </a:r>
            <a:r>
              <a:rPr lang="es-US" dirty="0" err="1" smtClean="0"/>
              <a:t>riting</a:t>
            </a:r>
            <a:r>
              <a:rPr lang="es-US" dirty="0" smtClean="0"/>
              <a:t>, </a:t>
            </a:r>
            <a:r>
              <a:rPr lang="es-US" dirty="0" err="1" smtClean="0"/>
              <a:t>our</a:t>
            </a:r>
            <a:r>
              <a:rPr lang="es-US" dirty="0" smtClean="0"/>
              <a:t> </a:t>
            </a:r>
            <a:r>
              <a:rPr lang="es-US" dirty="0" err="1" smtClean="0"/>
              <a:t>program</a:t>
            </a:r>
            <a:r>
              <a:rPr lang="es-US" dirty="0" smtClean="0"/>
              <a:t> </a:t>
            </a:r>
            <a:r>
              <a:rPr lang="es-US" dirty="0" err="1" smtClean="0"/>
              <a:t>is</a:t>
            </a:r>
            <a:r>
              <a:rPr lang="es-US" dirty="0" smtClean="0"/>
              <a:t> </a:t>
            </a:r>
            <a:r>
              <a:rPr lang="es-US" dirty="0" err="1" smtClean="0"/>
              <a:t>helpful</a:t>
            </a:r>
            <a:r>
              <a:rPr lang="es-US" dirty="0" smtClean="0"/>
              <a:t> to </a:t>
            </a:r>
            <a:r>
              <a:rPr lang="es-US" dirty="0" err="1" smtClean="0"/>
              <a:t>almost</a:t>
            </a:r>
            <a:r>
              <a:rPr lang="es-US" dirty="0" smtClean="0"/>
              <a:t> </a:t>
            </a:r>
            <a:r>
              <a:rPr lang="es-US" dirty="0" err="1" smtClean="0"/>
              <a:t>any</a:t>
            </a:r>
            <a:r>
              <a:rPr lang="es-US" dirty="0" smtClean="0"/>
              <a:t> </a:t>
            </a:r>
            <a:r>
              <a:rPr lang="es-US" dirty="0" err="1" smtClean="0"/>
              <a:t>student</a:t>
            </a:r>
            <a:r>
              <a:rPr lang="es-US" dirty="0" smtClean="0"/>
              <a:t> </a:t>
            </a:r>
            <a:r>
              <a:rPr lang="es-US" dirty="0" err="1" smtClean="0"/>
              <a:t>who</a:t>
            </a:r>
            <a:r>
              <a:rPr lang="es-US" dirty="0" smtClean="0"/>
              <a:t> </a:t>
            </a:r>
            <a:r>
              <a:rPr lang="es-US" dirty="0" err="1" smtClean="0"/>
              <a:t>is</a:t>
            </a:r>
            <a:r>
              <a:rPr lang="es-US" dirty="0" smtClean="0"/>
              <a:t> </a:t>
            </a:r>
            <a:r>
              <a:rPr lang="es-US" dirty="0" err="1" smtClean="0"/>
              <a:t>learning</a:t>
            </a:r>
            <a:r>
              <a:rPr lang="es-US" dirty="0" smtClean="0"/>
              <a:t> English </a:t>
            </a:r>
            <a:r>
              <a:rPr lang="es-US" dirty="0" err="1" smtClean="0"/>
              <a:t>literacy</a:t>
            </a:r>
            <a:r>
              <a:rPr lang="es-US" dirty="0" smtClean="0"/>
              <a:t>, </a:t>
            </a:r>
            <a:r>
              <a:rPr lang="es-US" dirty="0" err="1" smtClean="0"/>
              <a:t>including</a:t>
            </a:r>
            <a:r>
              <a:rPr lang="es-US" dirty="0" smtClean="0"/>
              <a:t> </a:t>
            </a:r>
            <a:r>
              <a:rPr lang="es-US" dirty="0" err="1" smtClean="0"/>
              <a:t>those</a:t>
            </a:r>
            <a:r>
              <a:rPr lang="es-US" dirty="0" smtClean="0"/>
              <a:t> </a:t>
            </a:r>
            <a:r>
              <a:rPr lang="es-US" dirty="0" err="1" smtClean="0"/>
              <a:t>who</a:t>
            </a:r>
            <a:r>
              <a:rPr lang="es-US" dirty="0" smtClean="0"/>
              <a:t> do </a:t>
            </a:r>
            <a:r>
              <a:rPr lang="es-US" dirty="0" err="1" smtClean="0"/>
              <a:t>not</a:t>
            </a:r>
            <a:r>
              <a:rPr lang="es-US" dirty="0" smtClean="0"/>
              <a:t> </a:t>
            </a:r>
            <a:r>
              <a:rPr lang="es-US" dirty="0" err="1" smtClean="0"/>
              <a:t>speak</a:t>
            </a:r>
            <a:r>
              <a:rPr lang="es-US" dirty="0" smtClean="0"/>
              <a:t> </a:t>
            </a:r>
            <a:r>
              <a:rPr lang="es-US" dirty="0" err="1" smtClean="0"/>
              <a:t>another</a:t>
            </a:r>
            <a:r>
              <a:rPr lang="es-US" dirty="0" smtClean="0"/>
              <a:t> </a:t>
            </a:r>
            <a:r>
              <a:rPr lang="es-US" dirty="0" err="1" smtClean="0"/>
              <a:t>language</a:t>
            </a:r>
            <a:r>
              <a:rPr lang="es-US" dirty="0" smtClean="0"/>
              <a:t>.  </a:t>
            </a:r>
            <a:r>
              <a:rPr lang="es-US" dirty="0" err="1" smtClean="0"/>
              <a:t>Everyone</a:t>
            </a:r>
            <a:r>
              <a:rPr lang="es-US" dirty="0" smtClean="0"/>
              <a:t> in </a:t>
            </a:r>
            <a:r>
              <a:rPr lang="es-US" dirty="0" err="1" smtClean="0"/>
              <a:t>the</a:t>
            </a:r>
            <a:r>
              <a:rPr lang="es-US" dirty="0" smtClean="0"/>
              <a:t> </a:t>
            </a:r>
            <a:r>
              <a:rPr lang="es-US" dirty="0" err="1" smtClean="0"/>
              <a:t>younger</a:t>
            </a:r>
            <a:r>
              <a:rPr lang="es-US" dirty="0" smtClean="0"/>
              <a:t> grades </a:t>
            </a:r>
            <a:r>
              <a:rPr lang="es-US" dirty="0" err="1" smtClean="0"/>
              <a:t>is</a:t>
            </a:r>
            <a:r>
              <a:rPr lang="es-US" dirty="0" smtClean="0"/>
              <a:t> </a:t>
            </a:r>
            <a:r>
              <a:rPr lang="es-US" dirty="0" err="1" smtClean="0"/>
              <a:t>still</a:t>
            </a:r>
            <a:r>
              <a:rPr lang="es-US" dirty="0" smtClean="0"/>
              <a:t> </a:t>
            </a:r>
            <a:r>
              <a:rPr lang="es-US" dirty="0" err="1" smtClean="0"/>
              <a:t>learning</a:t>
            </a:r>
            <a:r>
              <a:rPr lang="es-US" dirty="0" smtClean="0"/>
              <a:t> English </a:t>
            </a:r>
            <a:r>
              <a:rPr lang="es-US" dirty="0" err="1" smtClean="0"/>
              <a:t>literacy</a:t>
            </a:r>
            <a:r>
              <a:rPr lang="es-US" dirty="0"/>
              <a:t>!</a:t>
            </a:r>
            <a:r>
              <a:rPr lang="es-US" dirty="0" smtClean="0"/>
              <a:t>  In </a:t>
            </a:r>
            <a:r>
              <a:rPr lang="es-US" dirty="0" err="1" smtClean="0"/>
              <a:t>addition</a:t>
            </a:r>
            <a:r>
              <a:rPr lang="es-US" dirty="0" smtClean="0"/>
              <a:t>, </a:t>
            </a:r>
            <a:r>
              <a:rPr lang="es-US" dirty="0" err="1" smtClean="0"/>
              <a:t>our</a:t>
            </a:r>
            <a:r>
              <a:rPr lang="es-US" dirty="0" smtClean="0"/>
              <a:t> </a:t>
            </a:r>
            <a:r>
              <a:rPr lang="es-US" dirty="0" err="1" smtClean="0"/>
              <a:t>small</a:t>
            </a:r>
            <a:r>
              <a:rPr lang="es-US" dirty="0" smtClean="0"/>
              <a:t> </a:t>
            </a:r>
            <a:r>
              <a:rPr lang="es-US" dirty="0" err="1" smtClean="0"/>
              <a:t>groups</a:t>
            </a:r>
            <a:r>
              <a:rPr lang="es-US" dirty="0" smtClean="0"/>
              <a:t> </a:t>
            </a:r>
            <a:r>
              <a:rPr lang="es-US" dirty="0" err="1" smtClean="0"/>
              <a:t>allow</a:t>
            </a:r>
            <a:r>
              <a:rPr lang="es-US" dirty="0" smtClean="0"/>
              <a:t> </a:t>
            </a:r>
            <a:r>
              <a:rPr lang="es-US" dirty="0" err="1" smtClean="0"/>
              <a:t>us</a:t>
            </a:r>
            <a:r>
              <a:rPr lang="es-US" dirty="0" smtClean="0"/>
              <a:t> to </a:t>
            </a:r>
            <a:r>
              <a:rPr lang="es-US" dirty="0" err="1" smtClean="0"/>
              <a:t>talk</a:t>
            </a:r>
            <a:r>
              <a:rPr lang="es-US" dirty="0" smtClean="0"/>
              <a:t> </a:t>
            </a:r>
            <a:r>
              <a:rPr lang="es-US" dirty="0" err="1" smtClean="0"/>
              <a:t>about</a:t>
            </a:r>
            <a:r>
              <a:rPr lang="es-US" dirty="0" smtClean="0"/>
              <a:t> and share </a:t>
            </a:r>
            <a:r>
              <a:rPr lang="es-US" dirty="0" err="1" smtClean="0"/>
              <a:t>things</a:t>
            </a:r>
            <a:r>
              <a:rPr lang="es-US" dirty="0" smtClean="0"/>
              <a:t> </a:t>
            </a:r>
            <a:r>
              <a:rPr lang="es-US" dirty="0" err="1" smtClean="0"/>
              <a:t>unique</a:t>
            </a:r>
            <a:r>
              <a:rPr lang="es-US" dirty="0" smtClean="0"/>
              <a:t> to </a:t>
            </a:r>
            <a:r>
              <a:rPr lang="es-US" dirty="0" err="1" smtClean="0"/>
              <a:t>our</a:t>
            </a:r>
            <a:r>
              <a:rPr lang="es-US" dirty="0" smtClean="0"/>
              <a:t> </a:t>
            </a:r>
            <a:r>
              <a:rPr lang="es-US" dirty="0" err="1" smtClean="0"/>
              <a:t>different</a:t>
            </a:r>
            <a:r>
              <a:rPr lang="es-US" dirty="0" smtClean="0"/>
              <a:t> cultures.</a:t>
            </a:r>
          </a:p>
          <a:p>
            <a:pPr marL="0" indent="0">
              <a:buNone/>
            </a:pPr>
            <a:r>
              <a:rPr lang="es-US" dirty="0" smtClean="0"/>
              <a:t>Q</a:t>
            </a:r>
            <a:r>
              <a:rPr lang="es-US" dirty="0" smtClean="0">
                <a:solidFill>
                  <a:srgbClr val="7030A0"/>
                </a:solidFill>
              </a:rPr>
              <a:t>:  </a:t>
            </a:r>
            <a:r>
              <a:rPr lang="es-US" dirty="0" err="1" smtClean="0">
                <a:solidFill>
                  <a:srgbClr val="7030A0"/>
                </a:solidFill>
              </a:rPr>
              <a:t>If</a:t>
            </a:r>
            <a:r>
              <a:rPr lang="es-US" dirty="0" smtClean="0">
                <a:solidFill>
                  <a:srgbClr val="7030A0"/>
                </a:solidFill>
              </a:rPr>
              <a:t> </a:t>
            </a:r>
            <a:r>
              <a:rPr lang="es-US" dirty="0" err="1" smtClean="0">
                <a:solidFill>
                  <a:srgbClr val="7030A0"/>
                </a:solidFill>
              </a:rPr>
              <a:t>my</a:t>
            </a:r>
            <a:r>
              <a:rPr lang="es-US" dirty="0" smtClean="0">
                <a:solidFill>
                  <a:srgbClr val="7030A0"/>
                </a:solidFill>
              </a:rPr>
              <a:t> </a:t>
            </a:r>
            <a:r>
              <a:rPr lang="es-US" dirty="0" err="1" smtClean="0">
                <a:solidFill>
                  <a:srgbClr val="7030A0"/>
                </a:solidFill>
              </a:rPr>
              <a:t>child</a:t>
            </a:r>
            <a:r>
              <a:rPr lang="es-US" dirty="0" smtClean="0">
                <a:solidFill>
                  <a:srgbClr val="7030A0"/>
                </a:solidFill>
              </a:rPr>
              <a:t> </a:t>
            </a:r>
            <a:r>
              <a:rPr lang="es-US" dirty="0" err="1" smtClean="0">
                <a:solidFill>
                  <a:srgbClr val="7030A0"/>
                </a:solidFill>
              </a:rPr>
              <a:t>qualifies</a:t>
            </a:r>
            <a:r>
              <a:rPr lang="es-US" dirty="0" smtClean="0">
                <a:solidFill>
                  <a:srgbClr val="7030A0"/>
                </a:solidFill>
              </a:rPr>
              <a:t>, </a:t>
            </a:r>
            <a:r>
              <a:rPr lang="es-US" dirty="0" err="1" smtClean="0">
                <a:solidFill>
                  <a:srgbClr val="7030A0"/>
                </a:solidFill>
              </a:rPr>
              <a:t>does</a:t>
            </a:r>
            <a:r>
              <a:rPr lang="es-US" dirty="0" smtClean="0">
                <a:solidFill>
                  <a:srgbClr val="7030A0"/>
                </a:solidFill>
              </a:rPr>
              <a:t> </a:t>
            </a:r>
            <a:r>
              <a:rPr lang="es-US" dirty="0" err="1" smtClean="0">
                <a:solidFill>
                  <a:srgbClr val="7030A0"/>
                </a:solidFill>
              </a:rPr>
              <a:t>this</a:t>
            </a:r>
            <a:r>
              <a:rPr lang="es-US" dirty="0" smtClean="0">
                <a:solidFill>
                  <a:srgbClr val="7030A0"/>
                </a:solidFill>
              </a:rPr>
              <a:t> mean </a:t>
            </a:r>
            <a:r>
              <a:rPr lang="es-US" dirty="0" err="1" smtClean="0">
                <a:solidFill>
                  <a:srgbClr val="7030A0"/>
                </a:solidFill>
              </a:rPr>
              <a:t>they</a:t>
            </a:r>
            <a:r>
              <a:rPr lang="es-US" dirty="0" smtClean="0">
                <a:solidFill>
                  <a:srgbClr val="7030A0"/>
                </a:solidFill>
              </a:rPr>
              <a:t> are </a:t>
            </a:r>
            <a:r>
              <a:rPr lang="es-US" dirty="0" err="1" smtClean="0">
                <a:solidFill>
                  <a:srgbClr val="7030A0"/>
                </a:solidFill>
              </a:rPr>
              <a:t>behind</a:t>
            </a:r>
            <a:r>
              <a:rPr lang="es-US" dirty="0" smtClean="0">
                <a:solidFill>
                  <a:srgbClr val="7030A0"/>
                </a:solidFill>
              </a:rPr>
              <a:t> </a:t>
            </a:r>
            <a:r>
              <a:rPr lang="es-US" dirty="0" err="1" smtClean="0">
                <a:solidFill>
                  <a:srgbClr val="7030A0"/>
                </a:solidFill>
              </a:rPr>
              <a:t>or</a:t>
            </a:r>
            <a:r>
              <a:rPr lang="es-US" dirty="0" smtClean="0">
                <a:solidFill>
                  <a:srgbClr val="7030A0"/>
                </a:solidFill>
              </a:rPr>
              <a:t> </a:t>
            </a:r>
            <a:r>
              <a:rPr lang="es-US" dirty="0" err="1" smtClean="0">
                <a:solidFill>
                  <a:srgbClr val="7030A0"/>
                </a:solidFill>
              </a:rPr>
              <a:t>struggling</a:t>
            </a:r>
            <a:r>
              <a:rPr lang="es-US" dirty="0" smtClean="0">
                <a:solidFill>
                  <a:srgbClr val="7030A0"/>
                </a:solidFill>
              </a:rPr>
              <a:t>?</a:t>
            </a:r>
          </a:p>
          <a:p>
            <a:pPr marL="0" indent="0">
              <a:buNone/>
            </a:pPr>
            <a:r>
              <a:rPr lang="es-US" dirty="0" smtClean="0"/>
              <a:t>A:  No!  </a:t>
            </a:r>
            <a:r>
              <a:rPr lang="es-US" dirty="0" err="1" smtClean="0"/>
              <a:t>We</a:t>
            </a:r>
            <a:r>
              <a:rPr lang="es-US" dirty="0" smtClean="0"/>
              <a:t> </a:t>
            </a:r>
            <a:r>
              <a:rPr lang="es-US" dirty="0" err="1" smtClean="0"/>
              <a:t>have</a:t>
            </a:r>
            <a:r>
              <a:rPr lang="es-US" dirty="0" smtClean="0"/>
              <a:t> </a:t>
            </a:r>
            <a:r>
              <a:rPr lang="es-US" dirty="0" err="1" smtClean="0"/>
              <a:t>many</a:t>
            </a:r>
            <a:r>
              <a:rPr lang="es-US" dirty="0" smtClean="0"/>
              <a:t> </a:t>
            </a:r>
            <a:r>
              <a:rPr lang="es-US" dirty="0" err="1" smtClean="0"/>
              <a:t>students</a:t>
            </a:r>
            <a:r>
              <a:rPr lang="es-US" dirty="0" smtClean="0"/>
              <a:t> </a:t>
            </a:r>
            <a:r>
              <a:rPr lang="es-US" dirty="0" err="1" smtClean="0"/>
              <a:t>who</a:t>
            </a:r>
            <a:r>
              <a:rPr lang="es-US" dirty="0" smtClean="0"/>
              <a:t> are </a:t>
            </a:r>
            <a:r>
              <a:rPr lang="es-US" dirty="0" err="1" smtClean="0"/>
              <a:t>performing</a:t>
            </a:r>
            <a:r>
              <a:rPr lang="es-US" dirty="0" smtClean="0"/>
              <a:t> at </a:t>
            </a:r>
            <a:r>
              <a:rPr lang="es-US" dirty="0" err="1" smtClean="0"/>
              <a:t>or</a:t>
            </a:r>
            <a:r>
              <a:rPr lang="es-US" dirty="0" smtClean="0"/>
              <a:t> </a:t>
            </a:r>
            <a:r>
              <a:rPr lang="es-US" dirty="0" err="1" smtClean="0"/>
              <a:t>above</a:t>
            </a:r>
            <a:r>
              <a:rPr lang="es-US" dirty="0" smtClean="0"/>
              <a:t> grade </a:t>
            </a:r>
            <a:r>
              <a:rPr lang="es-US" dirty="0" err="1" smtClean="0"/>
              <a:t>level</a:t>
            </a:r>
            <a:r>
              <a:rPr lang="es-US" dirty="0" smtClean="0"/>
              <a:t>.  </a:t>
            </a:r>
            <a:r>
              <a:rPr lang="es-US" dirty="0" err="1" smtClean="0"/>
              <a:t>They</a:t>
            </a:r>
            <a:r>
              <a:rPr lang="es-US" dirty="0" smtClean="0"/>
              <a:t> </a:t>
            </a:r>
            <a:r>
              <a:rPr lang="es-US" dirty="0" err="1" smtClean="0"/>
              <a:t>may</a:t>
            </a:r>
            <a:r>
              <a:rPr lang="es-US" dirty="0" smtClean="0"/>
              <a:t> be in </a:t>
            </a:r>
            <a:r>
              <a:rPr lang="es-US" dirty="0" err="1" smtClean="0"/>
              <a:t>the</a:t>
            </a:r>
            <a:r>
              <a:rPr lang="es-US" dirty="0" smtClean="0"/>
              <a:t> </a:t>
            </a:r>
            <a:r>
              <a:rPr lang="es-US" dirty="0" err="1" smtClean="0"/>
              <a:t>program</a:t>
            </a:r>
            <a:r>
              <a:rPr lang="es-US" dirty="0" smtClean="0"/>
              <a:t> </a:t>
            </a:r>
            <a:r>
              <a:rPr lang="es-US" dirty="0" err="1" smtClean="0"/>
              <a:t>because</a:t>
            </a:r>
            <a:r>
              <a:rPr lang="es-US" dirty="0" smtClean="0"/>
              <a:t> </a:t>
            </a:r>
            <a:r>
              <a:rPr lang="es-US" dirty="0" err="1" smtClean="0"/>
              <a:t>they</a:t>
            </a:r>
            <a:r>
              <a:rPr lang="es-US" dirty="0" smtClean="0"/>
              <a:t> are </a:t>
            </a:r>
            <a:r>
              <a:rPr lang="es-US" dirty="0" err="1" smtClean="0"/>
              <a:t>learning</a:t>
            </a:r>
            <a:r>
              <a:rPr lang="es-US" dirty="0" smtClean="0"/>
              <a:t> English, </a:t>
            </a:r>
            <a:r>
              <a:rPr lang="es-US" dirty="0" err="1" smtClean="0"/>
              <a:t>because</a:t>
            </a:r>
            <a:r>
              <a:rPr lang="es-US" dirty="0" smtClean="0"/>
              <a:t> </a:t>
            </a:r>
            <a:r>
              <a:rPr lang="es-US" dirty="0" err="1" smtClean="0"/>
              <a:t>they</a:t>
            </a:r>
            <a:r>
              <a:rPr lang="es-US" dirty="0" smtClean="0"/>
              <a:t> are </a:t>
            </a:r>
            <a:r>
              <a:rPr lang="es-US" dirty="0" err="1" smtClean="0"/>
              <a:t>working</a:t>
            </a:r>
            <a:r>
              <a:rPr lang="es-US" dirty="0" smtClean="0"/>
              <a:t> </a:t>
            </a:r>
            <a:r>
              <a:rPr lang="es-US" dirty="0" err="1" smtClean="0"/>
              <a:t>on</a:t>
            </a:r>
            <a:r>
              <a:rPr lang="es-US" dirty="0" smtClean="0"/>
              <a:t> </a:t>
            </a:r>
            <a:r>
              <a:rPr lang="es-US" dirty="0" err="1" smtClean="0"/>
              <a:t>writing</a:t>
            </a:r>
            <a:r>
              <a:rPr lang="es-US" dirty="0" smtClean="0"/>
              <a:t> </a:t>
            </a:r>
            <a:r>
              <a:rPr lang="es-US" dirty="0" err="1" smtClean="0"/>
              <a:t>skills</a:t>
            </a:r>
            <a:r>
              <a:rPr lang="es-US" dirty="0" smtClean="0"/>
              <a:t>, </a:t>
            </a:r>
            <a:r>
              <a:rPr lang="es-US" dirty="0" err="1" smtClean="0"/>
              <a:t>reading</a:t>
            </a:r>
            <a:r>
              <a:rPr lang="es-US" dirty="0" smtClean="0"/>
              <a:t> </a:t>
            </a:r>
            <a:r>
              <a:rPr lang="es-US" dirty="0" err="1" smtClean="0"/>
              <a:t>skills</a:t>
            </a:r>
            <a:r>
              <a:rPr lang="es-US" dirty="0" smtClean="0"/>
              <a:t>, </a:t>
            </a:r>
            <a:r>
              <a:rPr lang="es-US" dirty="0" err="1" smtClean="0"/>
              <a:t>or</a:t>
            </a:r>
            <a:r>
              <a:rPr lang="es-US" dirty="0" smtClean="0"/>
              <a:t> </a:t>
            </a:r>
            <a:r>
              <a:rPr lang="es-US" dirty="0" err="1" smtClean="0"/>
              <a:t>expressing</a:t>
            </a:r>
            <a:r>
              <a:rPr lang="es-US" dirty="0" smtClean="0"/>
              <a:t> </a:t>
            </a:r>
            <a:r>
              <a:rPr lang="es-US" dirty="0" err="1" smtClean="0"/>
              <a:t>themselves</a:t>
            </a:r>
            <a:r>
              <a:rPr lang="es-US" dirty="0" smtClean="0"/>
              <a:t> </a:t>
            </a:r>
            <a:r>
              <a:rPr lang="es-US" dirty="0" err="1" smtClean="0"/>
              <a:t>verbally</a:t>
            </a:r>
            <a:r>
              <a:rPr lang="es-US" dirty="0" smtClean="0"/>
              <a:t>.  </a:t>
            </a:r>
            <a:r>
              <a:rPr lang="es-US" dirty="0" err="1" smtClean="0"/>
              <a:t>We</a:t>
            </a:r>
            <a:r>
              <a:rPr lang="es-US" dirty="0" smtClean="0"/>
              <a:t> </a:t>
            </a:r>
            <a:r>
              <a:rPr lang="es-US" dirty="0" err="1" smtClean="0"/>
              <a:t>have</a:t>
            </a:r>
            <a:r>
              <a:rPr lang="es-US" dirty="0" smtClean="0"/>
              <a:t> </a:t>
            </a:r>
            <a:r>
              <a:rPr lang="es-US" dirty="0" err="1" smtClean="0"/>
              <a:t>some</a:t>
            </a:r>
            <a:r>
              <a:rPr lang="es-US" dirty="0" smtClean="0"/>
              <a:t> </a:t>
            </a:r>
            <a:r>
              <a:rPr lang="es-US" dirty="0" err="1" smtClean="0"/>
              <a:t>younger</a:t>
            </a:r>
            <a:r>
              <a:rPr lang="es-US" dirty="0" smtClean="0"/>
              <a:t> </a:t>
            </a:r>
            <a:r>
              <a:rPr lang="es-US" dirty="0" err="1" smtClean="0"/>
              <a:t>students</a:t>
            </a:r>
            <a:r>
              <a:rPr lang="es-US" dirty="0" smtClean="0"/>
              <a:t> </a:t>
            </a:r>
            <a:r>
              <a:rPr lang="es-US" dirty="0" err="1" smtClean="0"/>
              <a:t>who</a:t>
            </a:r>
            <a:r>
              <a:rPr lang="es-US" dirty="0" smtClean="0"/>
              <a:t> </a:t>
            </a:r>
            <a:r>
              <a:rPr lang="es-US" dirty="0" err="1" smtClean="0"/>
              <a:t>qualify</a:t>
            </a:r>
            <a:r>
              <a:rPr lang="es-US" dirty="0" smtClean="0"/>
              <a:t> to </a:t>
            </a:r>
            <a:r>
              <a:rPr lang="es-US" dirty="0" err="1" smtClean="0"/>
              <a:t>participate</a:t>
            </a:r>
            <a:r>
              <a:rPr lang="es-US" dirty="0" smtClean="0"/>
              <a:t> in Kindergarten, and are </a:t>
            </a:r>
            <a:r>
              <a:rPr lang="es-US" dirty="0" err="1" smtClean="0"/>
              <a:t>ready</a:t>
            </a:r>
            <a:r>
              <a:rPr lang="es-US" dirty="0" smtClean="0"/>
              <a:t> to </a:t>
            </a:r>
            <a:r>
              <a:rPr lang="es-US" dirty="0" err="1" smtClean="0"/>
              <a:t>begin</a:t>
            </a:r>
            <a:r>
              <a:rPr lang="es-US" dirty="0" smtClean="0"/>
              <a:t> </a:t>
            </a:r>
            <a:r>
              <a:rPr lang="es-US" dirty="0" err="1" smtClean="0"/>
              <a:t>reading</a:t>
            </a:r>
            <a:r>
              <a:rPr lang="es-US" dirty="0" smtClean="0"/>
              <a:t> </a:t>
            </a:r>
            <a:r>
              <a:rPr lang="es-US" dirty="0" err="1" smtClean="0"/>
              <a:t>before</a:t>
            </a:r>
            <a:r>
              <a:rPr lang="es-US" dirty="0" smtClean="0"/>
              <a:t> </a:t>
            </a:r>
            <a:r>
              <a:rPr lang="es-US" dirty="0" err="1" smtClean="0"/>
              <a:t>many</a:t>
            </a:r>
            <a:r>
              <a:rPr lang="es-US" dirty="0" smtClean="0"/>
              <a:t> </a:t>
            </a:r>
            <a:r>
              <a:rPr lang="es-US" dirty="0" err="1" smtClean="0"/>
              <a:t>others</a:t>
            </a:r>
            <a:r>
              <a:rPr lang="es-US" dirty="0" smtClean="0"/>
              <a:t> in </a:t>
            </a:r>
            <a:r>
              <a:rPr lang="es-US" dirty="0" err="1" smtClean="0"/>
              <a:t>their</a:t>
            </a:r>
            <a:r>
              <a:rPr lang="es-US" dirty="0" smtClean="0"/>
              <a:t> </a:t>
            </a:r>
            <a:r>
              <a:rPr lang="es-US" dirty="0" err="1" smtClean="0"/>
              <a:t>class</a:t>
            </a:r>
            <a:r>
              <a:rPr lang="es-US" dirty="0" smtClean="0"/>
              <a:t>.  </a:t>
            </a:r>
            <a:r>
              <a:rPr lang="es-US" dirty="0" err="1" smtClean="0"/>
              <a:t>We</a:t>
            </a:r>
            <a:r>
              <a:rPr lang="es-US" dirty="0" smtClean="0"/>
              <a:t> can </a:t>
            </a:r>
            <a:r>
              <a:rPr lang="es-US" dirty="0" err="1" smtClean="0"/>
              <a:t>then</a:t>
            </a:r>
            <a:r>
              <a:rPr lang="es-US" dirty="0" smtClean="0"/>
              <a:t> use </a:t>
            </a:r>
            <a:r>
              <a:rPr lang="es-US" dirty="0" err="1" smtClean="0"/>
              <a:t>the</a:t>
            </a:r>
            <a:r>
              <a:rPr lang="es-US" dirty="0" smtClean="0"/>
              <a:t> time to do </a:t>
            </a:r>
            <a:r>
              <a:rPr lang="es-US" dirty="0" err="1" smtClean="0"/>
              <a:t>higher</a:t>
            </a:r>
            <a:r>
              <a:rPr lang="es-US" dirty="0" smtClean="0"/>
              <a:t> </a:t>
            </a:r>
            <a:r>
              <a:rPr lang="es-US" dirty="0" err="1" smtClean="0"/>
              <a:t>level</a:t>
            </a:r>
            <a:r>
              <a:rPr lang="es-US" dirty="0" smtClean="0"/>
              <a:t> </a:t>
            </a:r>
            <a:r>
              <a:rPr lang="es-US" dirty="0" err="1" smtClean="0"/>
              <a:t>activities</a:t>
            </a:r>
            <a:r>
              <a:rPr lang="es-US" dirty="0" smtClean="0"/>
              <a:t> </a:t>
            </a:r>
            <a:r>
              <a:rPr lang="es-US" dirty="0" err="1" smtClean="0"/>
              <a:t>with</a:t>
            </a:r>
            <a:r>
              <a:rPr lang="es-US" dirty="0" smtClean="0"/>
              <a:t> </a:t>
            </a:r>
            <a:r>
              <a:rPr lang="es-US" dirty="0" err="1" smtClean="0"/>
              <a:t>these</a:t>
            </a:r>
            <a:r>
              <a:rPr lang="es-US" dirty="0" smtClean="0"/>
              <a:t> </a:t>
            </a:r>
            <a:r>
              <a:rPr lang="es-US" dirty="0" err="1" smtClean="0"/>
              <a:t>students</a:t>
            </a:r>
            <a:r>
              <a:rPr lang="es-US" dirty="0" smtClean="0"/>
              <a:t>.  </a:t>
            </a:r>
            <a:r>
              <a:rPr lang="es-US" dirty="0" err="1" smtClean="0"/>
              <a:t>We</a:t>
            </a:r>
            <a:r>
              <a:rPr lang="es-US" dirty="0" smtClean="0"/>
              <a:t> </a:t>
            </a:r>
            <a:r>
              <a:rPr lang="es-US" dirty="0" err="1" smtClean="0"/>
              <a:t>work</a:t>
            </a:r>
            <a:r>
              <a:rPr lang="es-US" dirty="0" smtClean="0"/>
              <a:t> </a:t>
            </a:r>
            <a:r>
              <a:rPr lang="es-US" dirty="0" err="1" smtClean="0"/>
              <a:t>with</a:t>
            </a:r>
            <a:r>
              <a:rPr lang="es-US" dirty="0" smtClean="0"/>
              <a:t> </a:t>
            </a:r>
            <a:r>
              <a:rPr lang="es-US" dirty="0" err="1" smtClean="0"/>
              <a:t>each</a:t>
            </a:r>
            <a:r>
              <a:rPr lang="es-US" dirty="0" smtClean="0"/>
              <a:t> </a:t>
            </a:r>
            <a:r>
              <a:rPr lang="es-US" dirty="0" err="1" smtClean="0"/>
              <a:t>group</a:t>
            </a:r>
            <a:r>
              <a:rPr lang="es-US" dirty="0" smtClean="0"/>
              <a:t> of </a:t>
            </a:r>
            <a:r>
              <a:rPr lang="es-US" dirty="0" err="1" smtClean="0"/>
              <a:t>students</a:t>
            </a:r>
            <a:r>
              <a:rPr lang="es-US" dirty="0" smtClean="0"/>
              <a:t> at </a:t>
            </a:r>
            <a:r>
              <a:rPr lang="es-US" dirty="0" err="1" smtClean="0"/>
              <a:t>their</a:t>
            </a:r>
            <a:r>
              <a:rPr lang="es-US" dirty="0" smtClean="0"/>
              <a:t> </a:t>
            </a:r>
            <a:r>
              <a:rPr lang="es-US" dirty="0" err="1" smtClean="0"/>
              <a:t>level</a:t>
            </a:r>
            <a:r>
              <a:rPr lang="es-US" dirty="0" smtClean="0"/>
              <a:t>.  </a:t>
            </a:r>
            <a:endParaRPr lang="es-US" dirty="0"/>
          </a:p>
        </p:txBody>
      </p:sp>
    </p:spTree>
    <p:extLst>
      <p:ext uri="{BB962C8B-B14F-4D97-AF65-F5344CB8AC3E}">
        <p14:creationId xmlns:p14="http://schemas.microsoft.com/office/powerpoint/2010/main" val="228875564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 for coming!</a:t>
            </a:r>
            <a:endParaRPr lang="en-US" dirty="0"/>
          </a:p>
        </p:txBody>
      </p:sp>
      <p:sp>
        <p:nvSpPr>
          <p:cNvPr id="3" name="Content Placeholder 2"/>
          <p:cNvSpPr>
            <a:spLocks noGrp="1"/>
          </p:cNvSpPr>
          <p:nvPr>
            <p:ph idx="1"/>
          </p:nvPr>
        </p:nvSpPr>
        <p:spPr/>
        <p:txBody>
          <a:bodyPr/>
          <a:lstStyle/>
          <a:p>
            <a:pPr algn="ctr"/>
            <a:r>
              <a:rPr lang="en-US" dirty="0" smtClean="0"/>
              <a:t>At this time, you may look around at each of the tables with resources from each grade level. Please let us know if we can answer any questions!</a:t>
            </a:r>
            <a:endParaRPr lang="en-US" dirty="0"/>
          </a:p>
        </p:txBody>
      </p:sp>
    </p:spTree>
    <p:extLst>
      <p:ext uri="{BB962C8B-B14F-4D97-AF65-F5344CB8AC3E}">
        <p14:creationId xmlns:p14="http://schemas.microsoft.com/office/powerpoint/2010/main" val="363788033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our groups look like at each level?</a:t>
            </a:r>
            <a:endParaRPr lang="en-US" dirty="0"/>
          </a:p>
        </p:txBody>
      </p:sp>
      <p:sp>
        <p:nvSpPr>
          <p:cNvPr id="3" name="Content Placeholder 2"/>
          <p:cNvSpPr>
            <a:spLocks noGrp="1"/>
          </p:cNvSpPr>
          <p:nvPr>
            <p:ph idx="1"/>
          </p:nvPr>
        </p:nvSpPr>
        <p:spPr>
          <a:xfrm>
            <a:off x="2933700" y="2438399"/>
            <a:ext cx="8770571" cy="4003343"/>
          </a:xfrm>
        </p:spPr>
        <p:txBody>
          <a:bodyPr>
            <a:normAutofit fontScale="77500" lnSpcReduction="20000"/>
          </a:bodyPr>
          <a:lstStyle/>
          <a:p>
            <a:r>
              <a:rPr lang="en-US" dirty="0" smtClean="0"/>
              <a:t>Kindergarten: Students meet in small groups for 30 minutes a day. </a:t>
            </a:r>
          </a:p>
          <a:p>
            <a:pPr lvl="1"/>
            <a:r>
              <a:rPr lang="en-US" dirty="0" smtClean="0"/>
              <a:t>Focus of groups is mainly on speaking and listening.</a:t>
            </a:r>
          </a:p>
          <a:p>
            <a:pPr lvl="1"/>
            <a:r>
              <a:rPr lang="en-US" dirty="0" smtClean="0"/>
              <a:t>Read-</a:t>
            </a:r>
            <a:r>
              <a:rPr lang="en-US" dirty="0" err="1" smtClean="0"/>
              <a:t>alouds</a:t>
            </a:r>
            <a:r>
              <a:rPr lang="en-US" dirty="0" smtClean="0"/>
              <a:t> and shared writing activities, as well as interactive stories and games.</a:t>
            </a:r>
          </a:p>
          <a:p>
            <a:pPr lvl="1"/>
            <a:r>
              <a:rPr lang="en-US" dirty="0" smtClean="0"/>
              <a:t>Individualized computer programs to target skills students struggle with, or to introduce students to new material they are ready for.</a:t>
            </a:r>
          </a:p>
          <a:p>
            <a:pPr lvl="1"/>
            <a:r>
              <a:rPr lang="en-US" dirty="0" smtClean="0"/>
              <a:t>Small literacy groups later in the year</a:t>
            </a:r>
          </a:p>
          <a:p>
            <a:pPr lvl="1"/>
            <a:r>
              <a:rPr lang="en-US" dirty="0" smtClean="0"/>
              <a:t>Discussion and sharing of different languages, cultures, and traditions</a:t>
            </a:r>
          </a:p>
          <a:p>
            <a:r>
              <a:rPr lang="en-US" dirty="0" smtClean="0"/>
              <a:t>1</a:t>
            </a:r>
            <a:r>
              <a:rPr lang="en-US" baseline="30000" dirty="0" smtClean="0"/>
              <a:t>st</a:t>
            </a:r>
            <a:r>
              <a:rPr lang="en-US" dirty="0" smtClean="0"/>
              <a:t> and 2</a:t>
            </a:r>
            <a:r>
              <a:rPr lang="en-US" baseline="30000" dirty="0" smtClean="0"/>
              <a:t>nd</a:t>
            </a:r>
            <a:r>
              <a:rPr lang="en-US" dirty="0" smtClean="0"/>
              <a:t> Grade: Students meet in small literacy groups for 30 minutes a day.</a:t>
            </a:r>
          </a:p>
          <a:p>
            <a:pPr lvl="1"/>
            <a:r>
              <a:rPr lang="en-US" dirty="0" smtClean="0"/>
              <a:t>Groups emphasize learning to read and write in English.</a:t>
            </a:r>
          </a:p>
          <a:p>
            <a:pPr lvl="1"/>
            <a:r>
              <a:rPr lang="en-US" dirty="0" smtClean="0"/>
              <a:t>English grammar and syntax</a:t>
            </a:r>
          </a:p>
          <a:p>
            <a:pPr lvl="1"/>
            <a:r>
              <a:rPr lang="en-US" dirty="0" smtClean="0"/>
              <a:t>Expanding vocabulary so students can express themselves verbally and in writing.</a:t>
            </a:r>
          </a:p>
          <a:p>
            <a:pPr lvl="1"/>
            <a:r>
              <a:rPr lang="en-US" dirty="0" smtClean="0"/>
              <a:t>Individualized computer programs</a:t>
            </a:r>
          </a:p>
          <a:p>
            <a:pPr lvl="1"/>
            <a:r>
              <a:rPr lang="en-US" dirty="0" smtClean="0"/>
              <a:t>Discussion and </a:t>
            </a:r>
            <a:r>
              <a:rPr lang="en-US" dirty="0"/>
              <a:t>s</a:t>
            </a:r>
            <a:r>
              <a:rPr lang="en-US" dirty="0" smtClean="0"/>
              <a:t>haring </a:t>
            </a:r>
            <a:r>
              <a:rPr lang="en-US" dirty="0" smtClean="0"/>
              <a:t>of different languages, cultures, and traditions</a:t>
            </a:r>
          </a:p>
          <a:p>
            <a:pPr lvl="1"/>
            <a:endParaRPr lang="en-US" dirty="0"/>
          </a:p>
        </p:txBody>
      </p:sp>
    </p:spTree>
    <p:extLst>
      <p:ext uri="{BB962C8B-B14F-4D97-AF65-F5344CB8AC3E}">
        <p14:creationId xmlns:p14="http://schemas.microsoft.com/office/powerpoint/2010/main" val="3578143380"/>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our groups look like at each level? (continued)</a:t>
            </a:r>
            <a:endParaRPr lang="en-US" dirty="0"/>
          </a:p>
        </p:txBody>
      </p:sp>
      <p:sp>
        <p:nvSpPr>
          <p:cNvPr id="3" name="Content Placeholder 2"/>
          <p:cNvSpPr>
            <a:spLocks noGrp="1"/>
          </p:cNvSpPr>
          <p:nvPr>
            <p:ph idx="1"/>
          </p:nvPr>
        </p:nvSpPr>
        <p:spPr/>
        <p:txBody>
          <a:bodyPr/>
          <a:lstStyle/>
          <a:p>
            <a:r>
              <a:rPr lang="en-US" dirty="0" smtClean="0"/>
              <a:t>3</a:t>
            </a:r>
            <a:r>
              <a:rPr lang="en-US" baseline="30000" dirty="0" smtClean="0"/>
              <a:t>rd</a:t>
            </a:r>
            <a:r>
              <a:rPr lang="en-US" dirty="0" smtClean="0"/>
              <a:t>, 4</a:t>
            </a:r>
            <a:r>
              <a:rPr lang="en-US" baseline="30000" dirty="0" smtClean="0"/>
              <a:t>th</a:t>
            </a:r>
            <a:r>
              <a:rPr lang="en-US" dirty="0" smtClean="0"/>
              <a:t>, and 5</a:t>
            </a:r>
            <a:r>
              <a:rPr lang="en-US" baseline="30000" dirty="0" smtClean="0"/>
              <a:t>th</a:t>
            </a:r>
            <a:r>
              <a:rPr lang="en-US" dirty="0" smtClean="0"/>
              <a:t> Grade: Students meet in small literacy groups for 30 minutes a day.</a:t>
            </a:r>
          </a:p>
          <a:p>
            <a:pPr lvl="1"/>
            <a:r>
              <a:rPr lang="en-US" dirty="0" smtClean="0"/>
              <a:t>Groups mainly focus on reading comprehension, vocabulary acquisition, and writing at this level.</a:t>
            </a:r>
          </a:p>
          <a:p>
            <a:pPr lvl="1"/>
            <a:r>
              <a:rPr lang="en-US" dirty="0" smtClean="0"/>
              <a:t>English grammar and word patterns</a:t>
            </a:r>
          </a:p>
          <a:p>
            <a:pPr lvl="1"/>
            <a:r>
              <a:rPr lang="en-US" dirty="0" smtClean="0"/>
              <a:t>Test preparation for district and state assessments</a:t>
            </a:r>
          </a:p>
          <a:p>
            <a:pPr lvl="1"/>
            <a:r>
              <a:rPr lang="en-US" dirty="0" smtClean="0"/>
              <a:t>Use of literature that encourages discussion of various languages, cultures, and traditions.</a:t>
            </a:r>
          </a:p>
          <a:p>
            <a:pPr lvl="1"/>
            <a:endParaRPr lang="en-US" dirty="0" smtClean="0"/>
          </a:p>
          <a:p>
            <a:pPr lvl="1"/>
            <a:endParaRPr lang="en-US" dirty="0" smtClean="0"/>
          </a:p>
        </p:txBody>
      </p:sp>
    </p:spTree>
    <p:extLst>
      <p:ext uri="{BB962C8B-B14F-4D97-AF65-F5344CB8AC3E}">
        <p14:creationId xmlns:p14="http://schemas.microsoft.com/office/powerpoint/2010/main" val="3036661885"/>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How can parents support their students’ learning/development of English at home?</a:t>
            </a:r>
            <a:endParaRPr lang="en-US" sz="3600" dirty="0"/>
          </a:p>
        </p:txBody>
      </p:sp>
      <p:sp>
        <p:nvSpPr>
          <p:cNvPr id="3" name="Content Placeholder 2"/>
          <p:cNvSpPr>
            <a:spLocks noGrp="1"/>
          </p:cNvSpPr>
          <p:nvPr>
            <p:ph idx="1"/>
          </p:nvPr>
        </p:nvSpPr>
        <p:spPr/>
        <p:txBody>
          <a:bodyPr/>
          <a:lstStyle/>
          <a:p>
            <a:r>
              <a:rPr lang="en-US" dirty="0" smtClean="0"/>
              <a:t>Encourage reading at home and discuss what your child is reading.</a:t>
            </a:r>
          </a:p>
          <a:p>
            <a:r>
              <a:rPr lang="en-US" dirty="0" smtClean="0"/>
              <a:t>Some important questions to ask while your child is reading: </a:t>
            </a:r>
          </a:p>
          <a:p>
            <a:pPr lvl="1"/>
            <a:r>
              <a:rPr lang="en-US" dirty="0" smtClean="0"/>
              <a:t>Who are the characters? </a:t>
            </a:r>
          </a:p>
          <a:p>
            <a:pPr lvl="1"/>
            <a:r>
              <a:rPr lang="en-US" dirty="0" smtClean="0"/>
              <a:t>Where does the story take place?</a:t>
            </a:r>
          </a:p>
          <a:p>
            <a:pPr lvl="1"/>
            <a:r>
              <a:rPr lang="en-US" dirty="0" smtClean="0"/>
              <a:t>What is the problem in the story?</a:t>
            </a:r>
          </a:p>
          <a:p>
            <a:pPr lvl="1"/>
            <a:r>
              <a:rPr lang="en-US" dirty="0" smtClean="0"/>
              <a:t>What do you think is going to happen next?</a:t>
            </a:r>
          </a:p>
          <a:p>
            <a:pPr lvl="1"/>
            <a:r>
              <a:rPr lang="en-US" dirty="0" smtClean="0"/>
              <a:t>What did you learn from this book?</a:t>
            </a:r>
          </a:p>
          <a:p>
            <a:pPr lvl="1"/>
            <a:r>
              <a:rPr lang="en-US" dirty="0" smtClean="0"/>
              <a:t>What was your favorite part?</a:t>
            </a:r>
          </a:p>
        </p:txBody>
      </p:sp>
    </p:spTree>
    <p:extLst>
      <p:ext uri="{BB962C8B-B14F-4D97-AF65-F5344CB8AC3E}">
        <p14:creationId xmlns:p14="http://schemas.microsoft.com/office/powerpoint/2010/main" val="277755464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400" dirty="0" smtClean="0"/>
              <a:t>How can parents support their students’ learning/development of English at home? (continued)</a:t>
            </a:r>
            <a:endParaRPr lang="en-US" sz="3400" dirty="0"/>
          </a:p>
        </p:txBody>
      </p:sp>
      <p:sp>
        <p:nvSpPr>
          <p:cNvPr id="3" name="Content Placeholder 2"/>
          <p:cNvSpPr>
            <a:spLocks noGrp="1"/>
          </p:cNvSpPr>
          <p:nvPr>
            <p:ph idx="1"/>
          </p:nvPr>
        </p:nvSpPr>
        <p:spPr/>
        <p:txBody>
          <a:bodyPr/>
          <a:lstStyle/>
          <a:p>
            <a:r>
              <a:rPr lang="en-US" dirty="0" smtClean="0"/>
              <a:t>Encourage your child to do journal writing at home. </a:t>
            </a:r>
          </a:p>
          <a:p>
            <a:r>
              <a:rPr lang="en-US" dirty="0" smtClean="0"/>
              <a:t>Some ideas for what students can write about:</a:t>
            </a:r>
          </a:p>
          <a:p>
            <a:pPr lvl="1"/>
            <a:r>
              <a:rPr lang="en-US" dirty="0" smtClean="0"/>
              <a:t>Fictional stories</a:t>
            </a:r>
          </a:p>
          <a:p>
            <a:pPr lvl="1"/>
            <a:r>
              <a:rPr lang="en-US" dirty="0" smtClean="0"/>
              <a:t>Non-fiction about any topic they are interested in</a:t>
            </a:r>
          </a:p>
          <a:p>
            <a:pPr lvl="1"/>
            <a:r>
              <a:rPr lang="en-US" dirty="0" smtClean="0"/>
              <a:t>How to do something</a:t>
            </a:r>
          </a:p>
          <a:p>
            <a:pPr lvl="1"/>
            <a:r>
              <a:rPr lang="en-US" dirty="0" smtClean="0"/>
              <a:t>Letter to a parent or sibling</a:t>
            </a:r>
          </a:p>
          <a:p>
            <a:pPr lvl="1"/>
            <a:endParaRPr lang="en-US" dirty="0"/>
          </a:p>
        </p:txBody>
      </p:sp>
    </p:spTree>
    <p:extLst>
      <p:ext uri="{BB962C8B-B14F-4D97-AF65-F5344CB8AC3E}">
        <p14:creationId xmlns:p14="http://schemas.microsoft.com/office/powerpoint/2010/main" val="174833468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dirty="0" smtClean="0"/>
              <a:t>What academic language is important for parents to understand?</a:t>
            </a:r>
            <a:endParaRPr lang="en-US" sz="3800"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Elementary-</a:t>
            </a:r>
          </a:p>
          <a:p>
            <a:r>
              <a:rPr lang="en-US" b="1" dirty="0" smtClean="0"/>
              <a:t>Guided Reading Level</a:t>
            </a:r>
            <a:r>
              <a:rPr lang="en-US" dirty="0" smtClean="0"/>
              <a:t>: a system that assigns students a letter (A-Z) that measures how well a student can read or understand a text</a:t>
            </a:r>
          </a:p>
          <a:p>
            <a:r>
              <a:rPr lang="en-US" b="1" dirty="0" smtClean="0"/>
              <a:t>Sight Words</a:t>
            </a:r>
            <a:r>
              <a:rPr lang="en-US" dirty="0" smtClean="0"/>
              <a:t>: Words that are frequently used while reading and writing that do not always follow English grammar rules. These words must be memorized in order for them to become automatic for students (examples: a, and, the, can, etc.)</a:t>
            </a:r>
          </a:p>
          <a:p>
            <a:r>
              <a:rPr lang="en-US" b="1" dirty="0" smtClean="0"/>
              <a:t>Decoding</a:t>
            </a:r>
            <a:r>
              <a:rPr lang="en-US" dirty="0" smtClean="0"/>
              <a:t>: a student’s ability to read the words in a text.</a:t>
            </a:r>
          </a:p>
          <a:p>
            <a:r>
              <a:rPr lang="en-US" b="1" dirty="0" smtClean="0"/>
              <a:t>Comprehension</a:t>
            </a:r>
            <a:r>
              <a:rPr lang="en-US" dirty="0" smtClean="0"/>
              <a:t>: a student’s ability to understand what they read in a text.</a:t>
            </a:r>
          </a:p>
          <a:p>
            <a:r>
              <a:rPr lang="en-US" b="1" dirty="0" smtClean="0"/>
              <a:t>Fluency</a:t>
            </a:r>
            <a:r>
              <a:rPr lang="en-US" dirty="0" smtClean="0"/>
              <a:t>: how many words a student can read in a minute, as well as the tone of voice used while reading.</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88111924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800" dirty="0" smtClean="0"/>
              <a:t>What academic language is important for parents to understand? (continued)</a:t>
            </a:r>
            <a:endParaRPr lang="en-US" sz="3800" dirty="0"/>
          </a:p>
        </p:txBody>
      </p:sp>
      <p:sp>
        <p:nvSpPr>
          <p:cNvPr id="3" name="Content Placeholder 2"/>
          <p:cNvSpPr>
            <a:spLocks noGrp="1"/>
          </p:cNvSpPr>
          <p:nvPr>
            <p:ph idx="1"/>
          </p:nvPr>
        </p:nvSpPr>
        <p:spPr/>
        <p:txBody>
          <a:bodyPr/>
          <a:lstStyle/>
          <a:p>
            <a:r>
              <a:rPr lang="en-US" b="1" dirty="0" smtClean="0"/>
              <a:t>Student Growth</a:t>
            </a:r>
            <a:r>
              <a:rPr lang="en-US" dirty="0" smtClean="0"/>
              <a:t>: how much progress students have made from the beginning of the school year to the end of the school year.</a:t>
            </a:r>
          </a:p>
          <a:p>
            <a:r>
              <a:rPr lang="en-US" b="1" dirty="0" smtClean="0"/>
              <a:t>Common Core State Standards</a:t>
            </a:r>
            <a:r>
              <a:rPr lang="en-US" dirty="0" smtClean="0"/>
              <a:t>: the set of standards that Illinois and many other states teach to every year. </a:t>
            </a:r>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9267949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 Used at Each Level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Kindergarten:</a:t>
            </a:r>
          </a:p>
          <a:p>
            <a:pPr lvl="1"/>
            <a:r>
              <a:rPr lang="en-US" dirty="0" smtClean="0"/>
              <a:t>SRA Language for Learning</a:t>
            </a:r>
          </a:p>
          <a:p>
            <a:pPr lvl="1"/>
            <a:r>
              <a:rPr lang="en-US" dirty="0" smtClean="0"/>
              <a:t>Jolly Phonics</a:t>
            </a:r>
          </a:p>
          <a:p>
            <a:pPr lvl="1"/>
            <a:r>
              <a:rPr lang="en-US" dirty="0" smtClean="0"/>
              <a:t>Imagine Learning (individualized computer program)</a:t>
            </a:r>
          </a:p>
          <a:p>
            <a:pPr lvl="1"/>
            <a:r>
              <a:rPr lang="en-US" dirty="0" err="1" smtClean="0"/>
              <a:t>Lexia</a:t>
            </a:r>
            <a:r>
              <a:rPr lang="en-US" dirty="0" smtClean="0"/>
              <a:t> (individualized computer program)</a:t>
            </a:r>
          </a:p>
          <a:p>
            <a:pPr lvl="1"/>
            <a:r>
              <a:rPr lang="en-US" dirty="0" smtClean="0"/>
              <a:t>Guided reading literature from </a:t>
            </a:r>
            <a:r>
              <a:rPr lang="en-US" dirty="0" err="1" smtClean="0"/>
              <a:t>Fountas</a:t>
            </a:r>
            <a:r>
              <a:rPr lang="en-US" dirty="0" smtClean="0"/>
              <a:t> and </a:t>
            </a:r>
            <a:r>
              <a:rPr lang="en-US" dirty="0" err="1" smtClean="0"/>
              <a:t>Pinnell</a:t>
            </a:r>
            <a:r>
              <a:rPr lang="en-US" dirty="0" smtClean="0"/>
              <a:t> (orange)</a:t>
            </a:r>
          </a:p>
          <a:p>
            <a:pPr lvl="1"/>
            <a:r>
              <a:rPr lang="en-US" dirty="0" smtClean="0"/>
              <a:t>Read </a:t>
            </a:r>
            <a:r>
              <a:rPr lang="en-US" dirty="0" err="1" smtClean="0"/>
              <a:t>alouds</a:t>
            </a:r>
            <a:endParaRPr lang="en-US" dirty="0" smtClean="0"/>
          </a:p>
          <a:p>
            <a:r>
              <a:rPr lang="en-US" dirty="0" smtClean="0"/>
              <a:t>Grades 1-2</a:t>
            </a:r>
          </a:p>
          <a:p>
            <a:pPr lvl="1"/>
            <a:r>
              <a:rPr lang="en-US" dirty="0" smtClean="0"/>
              <a:t>Big books and read </a:t>
            </a:r>
            <a:r>
              <a:rPr lang="en-US" dirty="0" err="1" smtClean="0"/>
              <a:t>alouds</a:t>
            </a:r>
            <a:endParaRPr lang="en-US" dirty="0" smtClean="0"/>
          </a:p>
          <a:p>
            <a:pPr lvl="1"/>
            <a:r>
              <a:rPr lang="en-US" dirty="0" smtClean="0"/>
              <a:t>Guided reading literature from </a:t>
            </a:r>
            <a:r>
              <a:rPr lang="en-US" dirty="0" err="1" smtClean="0"/>
              <a:t>Fountas</a:t>
            </a:r>
            <a:r>
              <a:rPr lang="en-US" dirty="0" smtClean="0"/>
              <a:t> and </a:t>
            </a:r>
            <a:r>
              <a:rPr lang="en-US" dirty="0" err="1" smtClean="0"/>
              <a:t>Pinnell</a:t>
            </a:r>
            <a:r>
              <a:rPr lang="en-US" dirty="0" smtClean="0"/>
              <a:t> (green and blue)</a:t>
            </a:r>
          </a:p>
          <a:p>
            <a:pPr lvl="1"/>
            <a:r>
              <a:rPr lang="en-US" dirty="0" smtClean="0"/>
              <a:t>Imagine Learning (individualized computer program)</a:t>
            </a:r>
          </a:p>
          <a:p>
            <a:pPr lvl="1"/>
            <a:r>
              <a:rPr lang="en-US" dirty="0" err="1" smtClean="0"/>
              <a:t>Lexia</a:t>
            </a:r>
            <a:r>
              <a:rPr lang="en-US" dirty="0" smtClean="0"/>
              <a:t> (individualized computer program)</a:t>
            </a:r>
          </a:p>
          <a:p>
            <a:pPr marL="0" indent="0" algn="r">
              <a:buNone/>
            </a:pPr>
            <a:endParaRPr lang="en-US" dirty="0" smtClean="0"/>
          </a:p>
          <a:p>
            <a:pPr lvl="1"/>
            <a:endParaRPr lang="en-US" dirty="0"/>
          </a:p>
        </p:txBody>
      </p:sp>
    </p:spTree>
    <p:extLst>
      <p:ext uri="{BB962C8B-B14F-4D97-AF65-F5344CB8AC3E}">
        <p14:creationId xmlns:p14="http://schemas.microsoft.com/office/powerpoint/2010/main" val="313877171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 Used at Each Level (continued)</a:t>
            </a:r>
            <a:endParaRPr lang="en-US" dirty="0"/>
          </a:p>
        </p:txBody>
      </p:sp>
      <p:sp>
        <p:nvSpPr>
          <p:cNvPr id="3" name="Content Placeholder 2"/>
          <p:cNvSpPr>
            <a:spLocks noGrp="1"/>
          </p:cNvSpPr>
          <p:nvPr>
            <p:ph idx="1"/>
          </p:nvPr>
        </p:nvSpPr>
        <p:spPr/>
        <p:txBody>
          <a:bodyPr/>
          <a:lstStyle/>
          <a:p>
            <a:r>
              <a:rPr lang="en-US" dirty="0" smtClean="0"/>
              <a:t>Grades 3-5</a:t>
            </a:r>
          </a:p>
          <a:p>
            <a:pPr lvl="1"/>
            <a:r>
              <a:rPr lang="en-US" dirty="0" smtClean="0"/>
              <a:t>Guided reading literature from </a:t>
            </a:r>
            <a:r>
              <a:rPr lang="en-US" dirty="0" err="1" smtClean="0"/>
              <a:t>Fountas</a:t>
            </a:r>
            <a:r>
              <a:rPr lang="en-US" dirty="0" smtClean="0"/>
              <a:t> and </a:t>
            </a:r>
            <a:r>
              <a:rPr lang="en-US" dirty="0" err="1" smtClean="0"/>
              <a:t>Pinnell</a:t>
            </a:r>
            <a:r>
              <a:rPr lang="en-US" dirty="0" smtClean="0"/>
              <a:t> (red)</a:t>
            </a:r>
          </a:p>
          <a:p>
            <a:pPr lvl="1"/>
            <a:r>
              <a:rPr lang="en-US" dirty="0" smtClean="0"/>
              <a:t>Imagine Learning</a:t>
            </a:r>
          </a:p>
          <a:p>
            <a:pPr lvl="1"/>
            <a:r>
              <a:rPr lang="en-US" dirty="0" err="1" smtClean="0"/>
              <a:t>Lexia</a:t>
            </a:r>
            <a:endParaRPr lang="en-US" dirty="0" smtClean="0"/>
          </a:p>
          <a:p>
            <a:pPr lvl="1"/>
            <a:r>
              <a:rPr lang="en-US" dirty="0" smtClean="0"/>
              <a:t>Bold Print Books</a:t>
            </a:r>
          </a:p>
          <a:p>
            <a:pPr lvl="1"/>
            <a:r>
              <a:rPr lang="en-US" dirty="0" err="1" smtClean="0"/>
              <a:t>Newsela</a:t>
            </a:r>
            <a:r>
              <a:rPr lang="en-US" dirty="0" smtClean="0"/>
              <a:t> and Tween Tribune</a:t>
            </a:r>
          </a:p>
          <a:p>
            <a:pPr lvl="2"/>
            <a:r>
              <a:rPr lang="en-US" i="0" dirty="0" smtClean="0"/>
              <a:t>Real newspaper articles that are adapted to students’ reading levels</a:t>
            </a:r>
          </a:p>
        </p:txBody>
      </p:sp>
    </p:spTree>
    <p:extLst>
      <p:ext uri="{BB962C8B-B14F-4D97-AF65-F5344CB8AC3E}">
        <p14:creationId xmlns:p14="http://schemas.microsoft.com/office/powerpoint/2010/main" val="187902724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556</TotalTime>
  <Words>1307</Words>
  <Application>Microsoft Office PowerPoint</Application>
  <PresentationFormat>Widescreen</PresentationFormat>
  <Paragraphs>96</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Century Schoolbook</vt:lpstr>
      <vt:lpstr>Corbel</vt:lpstr>
      <vt:lpstr>Feathered</vt:lpstr>
      <vt:lpstr>Academic Language and Curriculum for ELL Students-What Parents Should Know</vt:lpstr>
      <vt:lpstr>What do our groups look like at each level?</vt:lpstr>
      <vt:lpstr>What do our groups look like at each level? (continued)</vt:lpstr>
      <vt:lpstr>How can parents support their students’ learning/development of English at home?</vt:lpstr>
      <vt:lpstr>How can parents support their students’ learning/development of English at home? (continued)</vt:lpstr>
      <vt:lpstr>What academic language is important for parents to understand?</vt:lpstr>
      <vt:lpstr>What academic language is important for parents to understand? (continued)</vt:lpstr>
      <vt:lpstr>Resources Used at Each Level</vt:lpstr>
      <vt:lpstr>Resources Used at Each Level (continued)</vt:lpstr>
      <vt:lpstr>Frequently Asked Questions</vt:lpstr>
      <vt:lpstr>Frequently Asked Questions (Continued)</vt:lpstr>
      <vt:lpstr>Thank you for coming!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Language and Curriculum for ELL Students-What Parents Should Know</dc:title>
  <dc:creator>Allison Schmidt</dc:creator>
  <cp:lastModifiedBy>Schmidt, Allison</cp:lastModifiedBy>
  <cp:revision>20</cp:revision>
  <dcterms:created xsi:type="dcterms:W3CDTF">2015-12-26T19:30:41Z</dcterms:created>
  <dcterms:modified xsi:type="dcterms:W3CDTF">2016-08-30T17:30:54Z</dcterms:modified>
</cp:coreProperties>
</file>